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3"/>
  </p:notesMasterIdLst>
  <p:sldIdLst>
    <p:sldId id="277" r:id="rId2"/>
    <p:sldId id="259" r:id="rId3"/>
    <p:sldId id="260" r:id="rId4"/>
    <p:sldId id="272" r:id="rId5"/>
    <p:sldId id="276" r:id="rId6"/>
    <p:sldId id="271" r:id="rId7"/>
    <p:sldId id="273" r:id="rId8"/>
    <p:sldId id="278" r:id="rId9"/>
    <p:sldId id="257" r:id="rId10"/>
    <p:sldId id="258" r:id="rId11"/>
    <p:sldId id="261" r:id="rId12"/>
    <p:sldId id="275" r:id="rId13"/>
    <p:sldId id="302" r:id="rId14"/>
    <p:sldId id="301" r:id="rId15"/>
    <p:sldId id="274" r:id="rId16"/>
    <p:sldId id="280" r:id="rId17"/>
    <p:sldId id="281" r:id="rId18"/>
    <p:sldId id="300" r:id="rId19"/>
    <p:sldId id="284" r:id="rId20"/>
    <p:sldId id="285" r:id="rId21"/>
    <p:sldId id="286" r:id="rId22"/>
    <p:sldId id="287" r:id="rId23"/>
    <p:sldId id="303" r:id="rId24"/>
    <p:sldId id="298" r:id="rId25"/>
    <p:sldId id="288" r:id="rId26"/>
    <p:sldId id="290" r:id="rId27"/>
    <p:sldId id="289" r:id="rId28"/>
    <p:sldId id="291" r:id="rId29"/>
    <p:sldId id="292" r:id="rId30"/>
    <p:sldId id="293" r:id="rId31"/>
    <p:sldId id="294" r:id="rId32"/>
    <p:sldId id="295" r:id="rId33"/>
    <p:sldId id="304" r:id="rId34"/>
    <p:sldId id="311" r:id="rId35"/>
    <p:sldId id="305" r:id="rId36"/>
    <p:sldId id="306" r:id="rId37"/>
    <p:sldId id="307" r:id="rId38"/>
    <p:sldId id="308" r:id="rId39"/>
    <p:sldId id="309" r:id="rId40"/>
    <p:sldId id="310" r:id="rId41"/>
    <p:sldId id="296" r:id="rId4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88" autoAdjust="0"/>
    <p:restoredTop sz="94660"/>
  </p:normalViewPr>
  <p:slideViewPr>
    <p:cSldViewPr snapToGrid="0">
      <p:cViewPr varScale="1">
        <p:scale>
          <a:sx n="67" d="100"/>
          <a:sy n="67" d="100"/>
        </p:scale>
        <p:origin x="1596" y="6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B5E747-AE71-4ABC-BF70-11FC4033D8EE}" type="datetimeFigureOut">
              <a:rPr lang="en-IN" smtClean="0"/>
              <a:t>29-11-2014</a:t>
            </a:fld>
            <a:endParaRPr lang="en-IN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83ED51-9460-4434-A7F2-FE25C120FBB4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354946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0814F-1039-4143-89C7-CF29366B4BD9}" type="datetimeFigureOut">
              <a:rPr lang="en-IN" smtClean="0"/>
              <a:t>29-11-2014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A6D16-5ECC-4080-9E30-9CDE746A57B1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053236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0814F-1039-4143-89C7-CF29366B4BD9}" type="datetimeFigureOut">
              <a:rPr lang="en-IN" smtClean="0"/>
              <a:t>29-11-2014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A6D16-5ECC-4080-9E30-9CDE746A57B1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836960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0814F-1039-4143-89C7-CF29366B4BD9}" type="datetimeFigureOut">
              <a:rPr lang="en-IN" smtClean="0"/>
              <a:t>29-11-2014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A6D16-5ECC-4080-9E30-9CDE746A57B1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145824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0814F-1039-4143-89C7-CF29366B4BD9}" type="datetimeFigureOut">
              <a:rPr lang="en-IN" smtClean="0"/>
              <a:t>29-11-2014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A6D16-5ECC-4080-9E30-9CDE746A57B1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667476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0814F-1039-4143-89C7-CF29366B4BD9}" type="datetimeFigureOut">
              <a:rPr lang="en-IN" smtClean="0"/>
              <a:t>29-11-2014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A6D16-5ECC-4080-9E30-9CDE746A57B1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03672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0814F-1039-4143-89C7-CF29366B4BD9}" type="datetimeFigureOut">
              <a:rPr lang="en-IN" smtClean="0"/>
              <a:t>29-11-2014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A6D16-5ECC-4080-9E30-9CDE746A57B1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884244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0814F-1039-4143-89C7-CF29366B4BD9}" type="datetimeFigureOut">
              <a:rPr lang="en-IN" smtClean="0"/>
              <a:t>29-11-2014</a:t>
            </a:fld>
            <a:endParaRPr lang="en-IN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A6D16-5ECC-4080-9E30-9CDE746A57B1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237131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0814F-1039-4143-89C7-CF29366B4BD9}" type="datetimeFigureOut">
              <a:rPr lang="en-IN" smtClean="0"/>
              <a:t>29-11-2014</a:t>
            </a:fld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A6D16-5ECC-4080-9E30-9CDE746A57B1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338939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0814F-1039-4143-89C7-CF29366B4BD9}" type="datetimeFigureOut">
              <a:rPr lang="en-IN" smtClean="0"/>
              <a:t>29-11-2014</a:t>
            </a:fld>
            <a:endParaRPr lang="en-IN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A6D16-5ECC-4080-9E30-9CDE746A57B1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653388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0814F-1039-4143-89C7-CF29366B4BD9}" type="datetimeFigureOut">
              <a:rPr lang="en-IN" smtClean="0"/>
              <a:t>29-11-2014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A6D16-5ECC-4080-9E30-9CDE746A57B1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324933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0814F-1039-4143-89C7-CF29366B4BD9}" type="datetimeFigureOut">
              <a:rPr lang="en-IN" smtClean="0"/>
              <a:t>29-11-2014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A6D16-5ECC-4080-9E30-9CDE746A57B1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775215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00814F-1039-4143-89C7-CF29366B4BD9}" type="datetimeFigureOut">
              <a:rPr lang="en-IN" smtClean="0"/>
              <a:t>29-11-2014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AA6D16-5ECC-4080-9E30-9CDE746A57B1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777854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jpe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6994" y="2061028"/>
            <a:ext cx="2450012" cy="1837510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2622588" y="4424906"/>
            <a:ext cx="38988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400" dirty="0" smtClean="0">
                <a:solidFill>
                  <a:schemeClr val="bg1"/>
                </a:solidFill>
                <a:latin typeface="Century Gothic" panose="020B0502020202020204" pitchFamily="34" charset="0"/>
                <a:cs typeface="Adobe Hebrew" panose="02040503050201020203" pitchFamily="18" charset="-79"/>
              </a:rPr>
              <a:t>The logo indicates unfolding shackles using</a:t>
            </a:r>
          </a:p>
          <a:p>
            <a:pPr algn="ctr"/>
            <a:r>
              <a:rPr lang="en-IN" sz="1400" dirty="0" smtClean="0">
                <a:solidFill>
                  <a:schemeClr val="bg1"/>
                </a:solidFill>
                <a:latin typeface="Century Gothic" panose="020B0502020202020204" pitchFamily="34" charset="0"/>
                <a:cs typeface="Adobe Hebrew" panose="02040503050201020203" pitchFamily="18" charset="-79"/>
              </a:rPr>
              <a:t>Unhack app.</a:t>
            </a:r>
            <a:endParaRPr lang="en-IN" sz="1400" dirty="0">
              <a:solidFill>
                <a:schemeClr val="bg1"/>
              </a:solidFill>
              <a:latin typeface="Century Gothic" panose="020B0502020202020204" pitchFamily="34" charset="0"/>
              <a:cs typeface="Adobe Hebrew" panose="02040503050201020203" pitchFamily="18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05018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42"/>
          <p:cNvSpPr txBox="1"/>
          <p:nvPr/>
        </p:nvSpPr>
        <p:spPr>
          <a:xfrm>
            <a:off x="336539" y="2868799"/>
            <a:ext cx="922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 smtClean="0">
                <a:latin typeface="Century Gothic" panose="020B0502020202020204" pitchFamily="34" charset="0"/>
                <a:cs typeface="Adobe Hebrew" panose="02040503050201020203" pitchFamily="18" charset="-79"/>
              </a:rPr>
              <a:t>Jenifer</a:t>
            </a:r>
            <a:endParaRPr lang="en-IN" b="1" dirty="0">
              <a:latin typeface="Century Gothic" panose="020B0502020202020204" pitchFamily="34" charset="0"/>
              <a:cs typeface="Adobe Hebrew" panose="02040503050201020203" pitchFamily="18" charset="-79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731967" y="895566"/>
            <a:ext cx="6508513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b="1" dirty="0" smtClean="0">
                <a:latin typeface="Century Gothic" panose="020B0502020202020204" pitchFamily="34" charset="0"/>
                <a:cs typeface="Adobe Hebrew" panose="02040503050201020203" pitchFamily="18" charset="-79"/>
              </a:rPr>
              <a:t>“ I want my smartphone to be fast,</a:t>
            </a:r>
          </a:p>
          <a:p>
            <a:r>
              <a:rPr lang="en-IN" sz="2800" b="1" dirty="0" smtClean="0">
                <a:latin typeface="Century Gothic" panose="020B0502020202020204" pitchFamily="34" charset="0"/>
                <a:cs typeface="Adobe Hebrew" panose="02040503050201020203" pitchFamily="18" charset="-79"/>
              </a:rPr>
              <a:t>  malware free and at the same time</a:t>
            </a:r>
          </a:p>
          <a:p>
            <a:r>
              <a:rPr lang="en-IN" sz="2800" b="1" dirty="0" smtClean="0">
                <a:latin typeface="Century Gothic" panose="020B0502020202020204" pitchFamily="34" charset="0"/>
                <a:cs typeface="Adobe Hebrew" panose="02040503050201020203" pitchFamily="18" charset="-79"/>
              </a:rPr>
              <a:t>  have a better battery backup.”</a:t>
            </a:r>
            <a:endParaRPr lang="en-IN" sz="2800" b="1" dirty="0">
              <a:latin typeface="Century Gothic" panose="020B0502020202020204" pitchFamily="34" charset="0"/>
              <a:cs typeface="Adobe Hebrew" panose="02040503050201020203" pitchFamily="18" charset="-79"/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>
            <a:off x="1731968" y="1118893"/>
            <a:ext cx="0" cy="56105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1937838" y="2610566"/>
            <a:ext cx="12731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b="1" dirty="0" smtClean="0">
                <a:latin typeface="Century Gothic" panose="020B0502020202020204" pitchFamily="34" charset="0"/>
                <a:cs typeface="Adobe Hebrew" panose="02040503050201020203" pitchFamily="18" charset="-79"/>
              </a:rPr>
              <a:t>Touch points</a:t>
            </a:r>
            <a:endParaRPr lang="en-IN" sz="1400" b="1" dirty="0">
              <a:latin typeface="Century Gothic" panose="020B0502020202020204" pitchFamily="34" charset="0"/>
              <a:cs typeface="Adobe Hebrew" panose="02040503050201020203" pitchFamily="18" charset="-79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1952126" y="2899851"/>
            <a:ext cx="1747594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cs typeface="Adobe Hebrew" panose="02040503050201020203" pitchFamily="18" charset="-79"/>
              </a:rPr>
              <a:t>Nexus 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cs typeface="Adobe Hebrew" panose="02040503050201020203" pitchFamily="18" charset="-79"/>
              </a:rPr>
              <a:t>Uses 3G,wifi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cs typeface="Adobe Hebrew" panose="02040503050201020203" pitchFamily="18" charset="-79"/>
              </a:rPr>
              <a:t>Has more than</a:t>
            </a:r>
          </a:p>
          <a:p>
            <a:r>
              <a:rPr lang="en-I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cs typeface="Adobe Hebrew" panose="02040503050201020203" pitchFamily="18" charset="-79"/>
              </a:rPr>
              <a:t>      20 apps in her</a:t>
            </a:r>
          </a:p>
          <a:p>
            <a:r>
              <a:rPr lang="en-I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cs typeface="Adobe Hebrew" panose="02040503050201020203" pitchFamily="18" charset="-79"/>
              </a:rPr>
              <a:t>      phone.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384444" y="3163329"/>
            <a:ext cx="881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 smtClean="0">
                <a:latin typeface="Century Gothic" panose="020B0502020202020204" pitchFamily="34" charset="0"/>
                <a:cs typeface="Adobe Hebrew" panose="02040503050201020203" pitchFamily="18" charset="-79"/>
              </a:rPr>
              <a:t>Female,</a:t>
            </a:r>
          </a:p>
          <a:p>
            <a:r>
              <a:rPr lang="en-IN" sz="1400" dirty="0" smtClean="0">
                <a:latin typeface="Century Gothic" panose="020B0502020202020204" pitchFamily="34" charset="0"/>
                <a:cs typeface="Adobe Hebrew" panose="02040503050201020203" pitchFamily="18" charset="-79"/>
              </a:rPr>
              <a:t>    23</a:t>
            </a:r>
            <a:endParaRPr lang="en-IN" sz="1400" dirty="0">
              <a:latin typeface="Century Gothic" panose="020B0502020202020204" pitchFamily="34" charset="0"/>
              <a:cs typeface="Adobe Hebrew" panose="02040503050201020203" pitchFamily="18" charset="-79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384320" y="3661911"/>
            <a:ext cx="8723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 smtClean="0">
                <a:latin typeface="Century Gothic" panose="020B0502020202020204" pitchFamily="34" charset="0"/>
                <a:cs typeface="Adobe Hebrew" panose="02040503050201020203" pitchFamily="18" charset="-79"/>
              </a:rPr>
              <a:t>College</a:t>
            </a:r>
          </a:p>
          <a:p>
            <a:r>
              <a:rPr lang="en-IN" sz="1400" dirty="0" smtClean="0">
                <a:latin typeface="Century Gothic" panose="020B0502020202020204" pitchFamily="34" charset="0"/>
                <a:cs typeface="Adobe Hebrew" panose="02040503050201020203" pitchFamily="18" charset="-79"/>
              </a:rPr>
              <a:t>Student</a:t>
            </a: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53" r="9856" b="12088"/>
          <a:stretch/>
        </p:blipFill>
        <p:spPr>
          <a:xfrm>
            <a:off x="-1" y="739138"/>
            <a:ext cx="1731968" cy="1763937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TextBox 63"/>
          <p:cNvSpPr txBox="1"/>
          <p:nvPr/>
        </p:nvSpPr>
        <p:spPr>
          <a:xfrm>
            <a:off x="4836463" y="2610566"/>
            <a:ext cx="12121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b="1" dirty="0" smtClean="0">
                <a:latin typeface="Century Gothic" panose="020B0502020202020204" pitchFamily="34" charset="0"/>
                <a:cs typeface="Adobe Hebrew" panose="02040503050201020203" pitchFamily="18" charset="-79"/>
              </a:rPr>
              <a:t>Main Usage</a:t>
            </a:r>
            <a:endParaRPr lang="en-IN" sz="1400" b="1" dirty="0">
              <a:latin typeface="Century Gothic" panose="020B0502020202020204" pitchFamily="34" charset="0"/>
              <a:cs typeface="Adobe Hebrew" panose="02040503050201020203" pitchFamily="18" charset="-79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4850751" y="2899851"/>
            <a:ext cx="200086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cs typeface="Adobe Hebrew" panose="02040503050201020203" pitchFamily="18" charset="-79"/>
              </a:rPr>
              <a:t>Time table plan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cs typeface="Adobe Hebrew" panose="02040503050201020203" pitchFamily="18" charset="-79"/>
              </a:rPr>
              <a:t>Social networking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cs typeface="Adobe Hebrew" panose="02040503050201020203" pitchFamily="18" charset="-79"/>
              </a:rPr>
              <a:t>G</a:t>
            </a:r>
            <a:r>
              <a:rPr lang="en-I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cs typeface="Adobe Hebrew" panose="02040503050201020203" pitchFamily="18" charset="-79"/>
              </a:rPr>
              <a:t>ames.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cs typeface="Adobe Hebrew" panose="02040503050201020203" pitchFamily="18" charset="-79"/>
              </a:rPr>
              <a:t>Calling a lot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1952126" y="4183963"/>
            <a:ext cx="11224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b="1" dirty="0">
                <a:latin typeface="Century Gothic" panose="020B0502020202020204" pitchFamily="34" charset="0"/>
                <a:cs typeface="Adobe Hebrew" panose="02040503050201020203" pitchFamily="18" charset="-79"/>
              </a:rPr>
              <a:t>P</a:t>
            </a:r>
            <a:r>
              <a:rPr lang="en-IN" sz="1400" b="1" dirty="0" smtClean="0">
                <a:latin typeface="Century Gothic" panose="020B0502020202020204" pitchFamily="34" charset="0"/>
                <a:cs typeface="Adobe Hebrew" panose="02040503050201020203" pitchFamily="18" charset="-79"/>
              </a:rPr>
              <a:t>ain points</a:t>
            </a:r>
            <a:endParaRPr lang="en-IN" sz="1400" b="1" dirty="0">
              <a:latin typeface="Century Gothic" panose="020B0502020202020204" pitchFamily="34" charset="0"/>
              <a:cs typeface="Adobe Hebrew" panose="02040503050201020203" pitchFamily="18" charset="-79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1966414" y="4473248"/>
            <a:ext cx="2375971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cs typeface="Adobe Hebrew" panose="02040503050201020203" pitchFamily="18" charset="-79"/>
              </a:rPr>
              <a:t>Battery drains fast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cs typeface="Adobe Hebrew" panose="02040503050201020203" pitchFamily="18" charset="-79"/>
              </a:rPr>
              <a:t>Apps crash down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cs typeface="Adobe Hebrew" panose="02040503050201020203" pitchFamily="18" charset="-79"/>
              </a:rPr>
              <a:t>Phone becomes slow </a:t>
            </a:r>
          </a:p>
          <a:p>
            <a:r>
              <a:rPr lang="en-I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cs typeface="Adobe Hebrew" panose="02040503050201020203" pitchFamily="18" charset="-79"/>
              </a:rPr>
              <a:t>      after some use.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cs typeface="Adobe Hebrew" panose="02040503050201020203" pitchFamily="18" charset="-79"/>
              </a:rPr>
              <a:t>Internal memory</a:t>
            </a:r>
          </a:p>
          <a:p>
            <a:r>
              <a:rPr lang="en-I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cs typeface="Adobe Hebrew" panose="02040503050201020203" pitchFamily="18" charset="-79"/>
              </a:rPr>
              <a:t> </a:t>
            </a:r>
            <a:r>
              <a:rPr lang="en-I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cs typeface="Adobe Hebrew" panose="02040503050201020203" pitchFamily="18" charset="-79"/>
              </a:rPr>
              <a:t>     becomes low.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4809626" y="4183963"/>
            <a:ext cx="11592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b="1" dirty="0" smtClean="0">
                <a:latin typeface="Century Gothic" panose="020B0502020202020204" pitchFamily="34" charset="0"/>
                <a:cs typeface="Adobe Hebrew" panose="02040503050201020203" pitchFamily="18" charset="-79"/>
              </a:rPr>
              <a:t>Objectives</a:t>
            </a:r>
            <a:endParaRPr lang="en-IN" sz="1400" b="1" dirty="0">
              <a:latin typeface="Century Gothic" panose="020B0502020202020204" pitchFamily="34" charset="0"/>
              <a:cs typeface="Adobe Hebrew" panose="02040503050201020203" pitchFamily="18" charset="-79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4823914" y="4473248"/>
            <a:ext cx="2691763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cs typeface="Adobe Hebrew" panose="02040503050201020203" pitchFamily="18" charset="-79"/>
              </a:rPr>
              <a:t>Batter battery </a:t>
            </a:r>
          </a:p>
          <a:p>
            <a:r>
              <a:rPr lang="en-I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cs typeface="Adobe Hebrew" panose="02040503050201020203" pitchFamily="18" charset="-79"/>
              </a:rPr>
              <a:t> </a:t>
            </a:r>
            <a:r>
              <a:rPr lang="en-I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cs typeface="Adobe Hebrew" panose="02040503050201020203" pitchFamily="18" charset="-79"/>
              </a:rPr>
              <a:t>     management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cs typeface="Adobe Hebrew" panose="02040503050201020203" pitchFamily="18" charset="-79"/>
              </a:rPr>
              <a:t>Full privacy in terms</a:t>
            </a:r>
          </a:p>
          <a:p>
            <a:r>
              <a:rPr lang="en-I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cs typeface="Adobe Hebrew" panose="02040503050201020203" pitchFamily="18" charset="-79"/>
              </a:rPr>
              <a:t> </a:t>
            </a:r>
            <a:r>
              <a:rPr lang="en-I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cs typeface="Adobe Hebrew" panose="02040503050201020203" pitchFamily="18" charset="-79"/>
              </a:rPr>
              <a:t>     of intruding apps.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cs typeface="Adobe Hebrew" panose="02040503050201020203" pitchFamily="18" charset="-79"/>
              </a:rPr>
              <a:t>Doesn’t want too much</a:t>
            </a:r>
          </a:p>
          <a:p>
            <a:r>
              <a:rPr lang="en-I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cs typeface="Adobe Hebrew" panose="02040503050201020203" pitchFamily="18" charset="-79"/>
              </a:rPr>
              <a:t>      technical details.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cs typeface="Adobe Hebrew" panose="02040503050201020203" pitchFamily="18" charset="-79"/>
              </a:rPr>
              <a:t>Easy clean up and speed</a:t>
            </a:r>
          </a:p>
          <a:p>
            <a:r>
              <a:rPr lang="en-I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cs typeface="Adobe Hebrew" panose="02040503050201020203" pitchFamily="18" charset="-79"/>
              </a:rPr>
              <a:t>      boost of cell phone.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Century Gothic" panose="020B0502020202020204" pitchFamily="34" charset="0"/>
              <a:cs typeface="Adobe Hebrew" panose="02040503050201020203" pitchFamily="18" charset="-79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" y="0"/>
            <a:ext cx="9144000" cy="7391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9" name="TextBox 18"/>
          <p:cNvSpPr txBox="1"/>
          <p:nvPr/>
        </p:nvSpPr>
        <p:spPr>
          <a:xfrm>
            <a:off x="171709" y="125626"/>
            <a:ext cx="13805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 smtClean="0">
                <a:solidFill>
                  <a:schemeClr val="bg1">
                    <a:lumMod val="95000"/>
                  </a:schemeClr>
                </a:solidFill>
                <a:latin typeface="Century Gothic" panose="020B0502020202020204" pitchFamily="34" charset="0"/>
                <a:cs typeface="Adobe Hebrew" panose="02040503050201020203" pitchFamily="18" charset="-79"/>
              </a:rPr>
              <a:t>Persona</a:t>
            </a:r>
            <a:endParaRPr lang="en-IN" sz="2400" dirty="0">
              <a:solidFill>
                <a:schemeClr val="bg1">
                  <a:lumMod val="95000"/>
                </a:schemeClr>
              </a:solidFill>
              <a:latin typeface="Century Gothic" panose="020B0502020202020204" pitchFamily="34" charset="0"/>
              <a:cs typeface="Adobe Hebrew" panose="02040503050201020203" pitchFamily="18" charset="-79"/>
            </a:endParaRPr>
          </a:p>
        </p:txBody>
      </p:sp>
      <p:sp>
        <p:nvSpPr>
          <p:cNvPr id="20" name="Rectangle 19"/>
          <p:cNvSpPr/>
          <p:nvPr/>
        </p:nvSpPr>
        <p:spPr>
          <a:xfrm rot="16200000">
            <a:off x="7952091" y="5666089"/>
            <a:ext cx="91439" cy="229238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53490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1410663" y="2482298"/>
            <a:ext cx="6660798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 smtClean="0">
                <a:latin typeface="Century Gothic" panose="020B0502020202020204" pitchFamily="34" charset="0"/>
                <a:cs typeface="Adobe Hebrew" panose="02040503050201020203" pitchFamily="18" charset="-79"/>
              </a:rPr>
              <a:t>“ Jenifer’s phone is running very slow</a:t>
            </a:r>
          </a:p>
          <a:p>
            <a:r>
              <a:rPr lang="en-IN" sz="2800" dirty="0" smtClean="0">
                <a:latin typeface="Century Gothic" panose="020B0502020202020204" pitchFamily="34" charset="0"/>
                <a:cs typeface="Adobe Hebrew" panose="02040503050201020203" pitchFamily="18" charset="-79"/>
              </a:rPr>
              <a:t>   and its high time she checks her</a:t>
            </a:r>
          </a:p>
          <a:p>
            <a:r>
              <a:rPr lang="en-IN" sz="2800" dirty="0">
                <a:latin typeface="Century Gothic" panose="020B0502020202020204" pitchFamily="34" charset="0"/>
                <a:cs typeface="Adobe Hebrew" panose="02040503050201020203" pitchFamily="18" charset="-79"/>
              </a:rPr>
              <a:t> </a:t>
            </a:r>
            <a:r>
              <a:rPr lang="en-IN" sz="2800" dirty="0" smtClean="0">
                <a:latin typeface="Century Gothic" panose="020B0502020202020204" pitchFamily="34" charset="0"/>
                <a:cs typeface="Adobe Hebrew" panose="02040503050201020203" pitchFamily="18" charset="-79"/>
              </a:rPr>
              <a:t>  app’s permissions and the phone’s</a:t>
            </a:r>
          </a:p>
          <a:p>
            <a:r>
              <a:rPr lang="en-IN" sz="2800" dirty="0" smtClean="0">
                <a:latin typeface="Century Gothic" panose="020B0502020202020204" pitchFamily="34" charset="0"/>
                <a:cs typeface="Adobe Hebrew" panose="02040503050201020203" pitchFamily="18" charset="-79"/>
              </a:rPr>
              <a:t>   battery usage.”</a:t>
            </a:r>
            <a:endParaRPr lang="en-IN" sz="2800" dirty="0">
              <a:latin typeface="Century Gothic" panose="020B0502020202020204" pitchFamily="34" charset="0"/>
              <a:cs typeface="Adobe Hebrew" panose="02040503050201020203" pitchFamily="18" charset="-79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" y="0"/>
            <a:ext cx="9144000" cy="7391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" name="TextBox 5"/>
          <p:cNvSpPr txBox="1"/>
          <p:nvPr/>
        </p:nvSpPr>
        <p:spPr>
          <a:xfrm>
            <a:off x="171709" y="125626"/>
            <a:ext cx="14911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 smtClean="0">
                <a:solidFill>
                  <a:schemeClr val="bg1">
                    <a:lumMod val="95000"/>
                  </a:schemeClr>
                </a:solidFill>
                <a:latin typeface="Century Gothic" panose="020B0502020202020204" pitchFamily="34" charset="0"/>
                <a:cs typeface="Adobe Hebrew" panose="02040503050201020203" pitchFamily="18" charset="-79"/>
              </a:rPr>
              <a:t>Scenario</a:t>
            </a:r>
            <a:endParaRPr lang="en-IN" sz="2400" dirty="0">
              <a:solidFill>
                <a:schemeClr val="bg1">
                  <a:lumMod val="95000"/>
                </a:schemeClr>
              </a:solidFill>
              <a:latin typeface="Century Gothic" panose="020B0502020202020204" pitchFamily="34" charset="0"/>
              <a:cs typeface="Adobe Hebrew" panose="02040503050201020203" pitchFamily="18" charset="-79"/>
            </a:endParaRPr>
          </a:p>
        </p:txBody>
      </p:sp>
      <p:sp>
        <p:nvSpPr>
          <p:cNvPr id="7" name="Rectangle 6"/>
          <p:cNvSpPr/>
          <p:nvPr/>
        </p:nvSpPr>
        <p:spPr>
          <a:xfrm rot="16200000">
            <a:off x="7952091" y="5666089"/>
            <a:ext cx="91439" cy="229238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82572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" name="TextBox 7"/>
          <p:cNvSpPr txBox="1"/>
          <p:nvPr/>
        </p:nvSpPr>
        <p:spPr>
          <a:xfrm>
            <a:off x="2240273" y="2505670"/>
            <a:ext cx="466345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5400" dirty="0" smtClean="0">
                <a:solidFill>
                  <a:schemeClr val="bg1">
                    <a:lumMod val="95000"/>
                  </a:schemeClr>
                </a:solidFill>
                <a:latin typeface="Century Gothic" panose="020B0502020202020204" pitchFamily="34" charset="0"/>
                <a:cs typeface="Adobe Hebrew" panose="02040503050201020203" pitchFamily="18" charset="-79"/>
              </a:rPr>
              <a:t>Brainstorming</a:t>
            </a:r>
            <a:endParaRPr lang="en-IN" sz="5400" dirty="0">
              <a:solidFill>
                <a:schemeClr val="bg1">
                  <a:lumMod val="95000"/>
                </a:schemeClr>
              </a:solidFill>
              <a:latin typeface="Century Gothic" panose="020B0502020202020204" pitchFamily="34" charset="0"/>
              <a:cs typeface="Adobe Hebrew" panose="02040503050201020203" pitchFamily="18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624782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" y="0"/>
            <a:ext cx="9144000" cy="7391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" name="TextBox 5"/>
          <p:cNvSpPr txBox="1"/>
          <p:nvPr/>
        </p:nvSpPr>
        <p:spPr>
          <a:xfrm>
            <a:off x="171709" y="125626"/>
            <a:ext cx="24513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 smtClean="0">
                <a:solidFill>
                  <a:schemeClr val="bg1">
                    <a:lumMod val="95000"/>
                  </a:schemeClr>
                </a:solidFill>
                <a:latin typeface="Century Gothic" panose="020B0502020202020204" pitchFamily="34" charset="0"/>
                <a:cs typeface="Adobe Hebrew" panose="02040503050201020203" pitchFamily="18" charset="-79"/>
              </a:rPr>
              <a:t>Paper sketches</a:t>
            </a:r>
            <a:endParaRPr lang="en-IN" sz="2400" dirty="0">
              <a:solidFill>
                <a:schemeClr val="bg1">
                  <a:lumMod val="95000"/>
                </a:schemeClr>
              </a:solidFill>
              <a:latin typeface="Century Gothic" panose="020B0502020202020204" pitchFamily="34" charset="0"/>
              <a:cs typeface="Adobe Hebrew" panose="02040503050201020203" pitchFamily="18" charset="-79"/>
            </a:endParaRPr>
          </a:p>
        </p:txBody>
      </p:sp>
      <p:sp>
        <p:nvSpPr>
          <p:cNvPr id="7" name="Rectangle 6"/>
          <p:cNvSpPr/>
          <p:nvPr/>
        </p:nvSpPr>
        <p:spPr>
          <a:xfrm rot="16200000">
            <a:off x="7952091" y="5666089"/>
            <a:ext cx="91439" cy="229238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92" y="850808"/>
            <a:ext cx="8958263" cy="5032110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92" y="3211179"/>
            <a:ext cx="6329359" cy="3555380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02381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" name="TextBox 7"/>
          <p:cNvSpPr txBox="1"/>
          <p:nvPr/>
        </p:nvSpPr>
        <p:spPr>
          <a:xfrm>
            <a:off x="2614574" y="2654386"/>
            <a:ext cx="391485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5400" dirty="0" smtClean="0">
                <a:solidFill>
                  <a:schemeClr val="bg1">
                    <a:lumMod val="95000"/>
                  </a:schemeClr>
                </a:solidFill>
                <a:latin typeface="Century Gothic" panose="020B0502020202020204" pitchFamily="34" charset="0"/>
                <a:cs typeface="Adobe Hebrew" panose="02040503050201020203" pitchFamily="18" charset="-79"/>
              </a:rPr>
              <a:t>Wireframes</a:t>
            </a:r>
            <a:endParaRPr lang="en-IN" sz="5400" dirty="0">
              <a:solidFill>
                <a:schemeClr val="bg1">
                  <a:lumMod val="95000"/>
                </a:schemeClr>
              </a:solidFill>
              <a:latin typeface="Century Gothic" panose="020B0502020202020204" pitchFamily="34" charset="0"/>
              <a:cs typeface="Adobe Hebrew" panose="02040503050201020203" pitchFamily="18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417345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" y="0"/>
            <a:ext cx="9144000" cy="7391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" name="TextBox 5"/>
          <p:cNvSpPr txBox="1"/>
          <p:nvPr/>
        </p:nvSpPr>
        <p:spPr>
          <a:xfrm>
            <a:off x="171709" y="125626"/>
            <a:ext cx="22124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 smtClean="0">
                <a:solidFill>
                  <a:schemeClr val="bg1">
                    <a:lumMod val="95000"/>
                  </a:schemeClr>
                </a:solidFill>
                <a:latin typeface="Century Gothic" panose="020B0502020202020204" pitchFamily="34" charset="0"/>
                <a:cs typeface="Adobe Hebrew" panose="02040503050201020203" pitchFamily="18" charset="-79"/>
              </a:rPr>
              <a:t>Splash screen</a:t>
            </a:r>
            <a:endParaRPr lang="en-IN" sz="2400" dirty="0">
              <a:solidFill>
                <a:schemeClr val="bg1">
                  <a:lumMod val="95000"/>
                </a:schemeClr>
              </a:solidFill>
              <a:latin typeface="Century Gothic" panose="020B0502020202020204" pitchFamily="34" charset="0"/>
              <a:cs typeface="Adobe Hebrew" panose="02040503050201020203" pitchFamily="18" charset="-79"/>
            </a:endParaRPr>
          </a:p>
        </p:txBody>
      </p:sp>
      <p:sp>
        <p:nvSpPr>
          <p:cNvPr id="7" name="Rectangle 6"/>
          <p:cNvSpPr/>
          <p:nvPr/>
        </p:nvSpPr>
        <p:spPr>
          <a:xfrm rot="16200000">
            <a:off x="7952091" y="5666089"/>
            <a:ext cx="91439" cy="229238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4928" y="952499"/>
            <a:ext cx="2818558" cy="560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589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" y="0"/>
            <a:ext cx="9144000" cy="7391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" name="TextBox 5"/>
          <p:cNvSpPr txBox="1"/>
          <p:nvPr/>
        </p:nvSpPr>
        <p:spPr>
          <a:xfrm>
            <a:off x="171709" y="125626"/>
            <a:ext cx="27158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 smtClean="0">
                <a:solidFill>
                  <a:schemeClr val="bg1">
                    <a:lumMod val="95000"/>
                  </a:schemeClr>
                </a:solidFill>
                <a:latin typeface="Century Gothic" panose="020B0502020202020204" pitchFamily="34" charset="0"/>
                <a:cs typeface="Adobe Hebrew" panose="02040503050201020203" pitchFamily="18" charset="-79"/>
              </a:rPr>
              <a:t>Welcome screen</a:t>
            </a:r>
            <a:endParaRPr lang="en-IN" sz="2400" dirty="0">
              <a:solidFill>
                <a:schemeClr val="bg1">
                  <a:lumMod val="95000"/>
                </a:schemeClr>
              </a:solidFill>
              <a:latin typeface="Century Gothic" panose="020B0502020202020204" pitchFamily="34" charset="0"/>
              <a:cs typeface="Adobe Hebrew" panose="02040503050201020203" pitchFamily="18" charset="-79"/>
            </a:endParaRPr>
          </a:p>
        </p:txBody>
      </p:sp>
      <p:sp>
        <p:nvSpPr>
          <p:cNvPr id="7" name="Rectangle 6"/>
          <p:cNvSpPr/>
          <p:nvPr/>
        </p:nvSpPr>
        <p:spPr>
          <a:xfrm rot="16200000">
            <a:off x="7952091" y="5666089"/>
            <a:ext cx="91439" cy="229238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4928" y="952499"/>
            <a:ext cx="2818557" cy="560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021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" y="0"/>
            <a:ext cx="9144000" cy="7391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" name="TextBox 5"/>
          <p:cNvSpPr txBox="1"/>
          <p:nvPr/>
        </p:nvSpPr>
        <p:spPr>
          <a:xfrm>
            <a:off x="171709" y="125626"/>
            <a:ext cx="28664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 smtClean="0">
                <a:solidFill>
                  <a:schemeClr val="bg1">
                    <a:lumMod val="95000"/>
                  </a:schemeClr>
                </a:solidFill>
                <a:latin typeface="Century Gothic" panose="020B0502020202020204" pitchFamily="34" charset="0"/>
                <a:cs typeface="Adobe Hebrew" panose="02040503050201020203" pitchFamily="18" charset="-79"/>
              </a:rPr>
              <a:t>Phone Tab screen</a:t>
            </a:r>
            <a:endParaRPr lang="en-IN" sz="2400" dirty="0">
              <a:solidFill>
                <a:schemeClr val="bg1">
                  <a:lumMod val="95000"/>
                </a:schemeClr>
              </a:solidFill>
              <a:latin typeface="Century Gothic" panose="020B0502020202020204" pitchFamily="34" charset="0"/>
              <a:cs typeface="Adobe Hebrew" panose="02040503050201020203" pitchFamily="18" charset="-79"/>
            </a:endParaRPr>
          </a:p>
        </p:txBody>
      </p:sp>
      <p:sp>
        <p:nvSpPr>
          <p:cNvPr id="7" name="Rectangle 6"/>
          <p:cNvSpPr/>
          <p:nvPr/>
        </p:nvSpPr>
        <p:spPr>
          <a:xfrm rot="16200000">
            <a:off x="7952091" y="5666089"/>
            <a:ext cx="91439" cy="229238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4928" y="952500"/>
            <a:ext cx="2818557" cy="5600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98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" y="0"/>
            <a:ext cx="9144000" cy="7391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" name="TextBox 5"/>
          <p:cNvSpPr txBox="1"/>
          <p:nvPr/>
        </p:nvSpPr>
        <p:spPr>
          <a:xfrm>
            <a:off x="171709" y="125626"/>
            <a:ext cx="26741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 smtClean="0">
                <a:solidFill>
                  <a:schemeClr val="bg1">
                    <a:lumMod val="95000"/>
                  </a:schemeClr>
                </a:solidFill>
                <a:latin typeface="Century Gothic" panose="020B0502020202020204" pitchFamily="34" charset="0"/>
                <a:cs typeface="Adobe Hebrew" panose="02040503050201020203" pitchFamily="18" charset="-79"/>
              </a:rPr>
              <a:t>Apps Tab screen</a:t>
            </a:r>
            <a:endParaRPr lang="en-IN" sz="2400" dirty="0">
              <a:solidFill>
                <a:schemeClr val="bg1">
                  <a:lumMod val="95000"/>
                </a:schemeClr>
              </a:solidFill>
              <a:latin typeface="Century Gothic" panose="020B0502020202020204" pitchFamily="34" charset="0"/>
              <a:cs typeface="Adobe Hebrew" panose="02040503050201020203" pitchFamily="18" charset="-79"/>
            </a:endParaRPr>
          </a:p>
        </p:txBody>
      </p:sp>
      <p:sp>
        <p:nvSpPr>
          <p:cNvPr id="7" name="Rectangle 6"/>
          <p:cNvSpPr/>
          <p:nvPr/>
        </p:nvSpPr>
        <p:spPr>
          <a:xfrm rot="16200000">
            <a:off x="7952091" y="5666089"/>
            <a:ext cx="91439" cy="229238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4928" y="952500"/>
            <a:ext cx="2818556" cy="560069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089275" y="2827019"/>
            <a:ext cx="2371725" cy="6172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75" t="39683" r="9206" b="54648"/>
          <a:stretch/>
        </p:blipFill>
        <p:spPr>
          <a:xfrm>
            <a:off x="3117850" y="2865119"/>
            <a:ext cx="2314575" cy="3175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92" t="34013" r="8699" b="61089"/>
          <a:stretch/>
        </p:blipFill>
        <p:spPr>
          <a:xfrm>
            <a:off x="3089275" y="3204844"/>
            <a:ext cx="2362200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659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" y="0"/>
            <a:ext cx="9144000" cy="7391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" name="TextBox 5"/>
          <p:cNvSpPr txBox="1"/>
          <p:nvPr/>
        </p:nvSpPr>
        <p:spPr>
          <a:xfrm>
            <a:off x="171709" y="125626"/>
            <a:ext cx="31053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 smtClean="0">
                <a:solidFill>
                  <a:schemeClr val="bg1">
                    <a:lumMod val="95000"/>
                  </a:schemeClr>
                </a:solidFill>
                <a:latin typeface="Century Gothic" panose="020B0502020202020204" pitchFamily="34" charset="0"/>
                <a:cs typeface="Adobe Hebrew" panose="02040503050201020203" pitchFamily="18" charset="-79"/>
              </a:rPr>
              <a:t>Notifications screen</a:t>
            </a:r>
            <a:endParaRPr lang="en-IN" sz="2400" dirty="0">
              <a:solidFill>
                <a:schemeClr val="bg1">
                  <a:lumMod val="95000"/>
                </a:schemeClr>
              </a:solidFill>
              <a:latin typeface="Century Gothic" panose="020B0502020202020204" pitchFamily="34" charset="0"/>
              <a:cs typeface="Adobe Hebrew" panose="02040503050201020203" pitchFamily="18" charset="-79"/>
            </a:endParaRPr>
          </a:p>
        </p:txBody>
      </p:sp>
      <p:sp>
        <p:nvSpPr>
          <p:cNvPr id="7" name="Rectangle 6"/>
          <p:cNvSpPr/>
          <p:nvPr/>
        </p:nvSpPr>
        <p:spPr>
          <a:xfrm rot="16200000">
            <a:off x="7952091" y="5666089"/>
            <a:ext cx="91439" cy="229238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4928" y="952501"/>
            <a:ext cx="2818555" cy="5600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610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0365" y="1439231"/>
            <a:ext cx="5443768" cy="4892034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" y="0"/>
            <a:ext cx="9144000" cy="7391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" name="TextBox 4"/>
          <p:cNvSpPr txBox="1"/>
          <p:nvPr/>
        </p:nvSpPr>
        <p:spPr>
          <a:xfrm>
            <a:off x="171709" y="125626"/>
            <a:ext cx="39501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 smtClean="0">
                <a:solidFill>
                  <a:schemeClr val="bg1">
                    <a:lumMod val="95000"/>
                  </a:schemeClr>
                </a:solidFill>
                <a:latin typeface="Century Gothic" panose="020B0502020202020204" pitchFamily="34" charset="0"/>
                <a:cs typeface="Adobe Hebrew" panose="02040503050201020203" pitchFamily="18" charset="-79"/>
              </a:rPr>
              <a:t>Analysis of existing UI flow</a:t>
            </a:r>
            <a:endParaRPr lang="en-IN" sz="2400" dirty="0">
              <a:solidFill>
                <a:schemeClr val="bg1">
                  <a:lumMod val="95000"/>
                </a:schemeClr>
              </a:solidFill>
              <a:latin typeface="Century Gothic" panose="020B0502020202020204" pitchFamily="34" charset="0"/>
              <a:cs typeface="Adobe Hebrew" panose="02040503050201020203" pitchFamily="18" charset="-79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133975" y="2248719"/>
            <a:ext cx="1076325" cy="1342205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4" name="Rectangle 13"/>
          <p:cNvSpPr/>
          <p:nvPr/>
        </p:nvSpPr>
        <p:spPr>
          <a:xfrm>
            <a:off x="1876425" y="2171700"/>
            <a:ext cx="1681421" cy="3822700"/>
          </a:xfrm>
          <a:prstGeom prst="rect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grpSp>
        <p:nvGrpSpPr>
          <p:cNvPr id="20" name="Group 19"/>
          <p:cNvGrpSpPr/>
          <p:nvPr/>
        </p:nvGrpSpPr>
        <p:grpSpPr>
          <a:xfrm>
            <a:off x="3768854" y="2248717"/>
            <a:ext cx="3551339" cy="4082548"/>
            <a:chOff x="3768854" y="2248717"/>
            <a:chExt cx="3551339" cy="4082548"/>
          </a:xfrm>
        </p:grpSpPr>
        <p:sp>
          <p:nvSpPr>
            <p:cNvPr id="18" name="Rectangle 17"/>
            <p:cNvSpPr/>
            <p:nvPr/>
          </p:nvSpPr>
          <p:spPr>
            <a:xfrm>
              <a:off x="3768854" y="2248717"/>
              <a:ext cx="1076325" cy="4082547"/>
            </a:xfrm>
            <a:prstGeom prst="rect">
              <a:avLst/>
            </a:prstGeom>
            <a:noFill/>
            <a:ln w="5715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846507" y="3954779"/>
              <a:ext cx="2473686" cy="2376486"/>
            </a:xfrm>
            <a:prstGeom prst="rect">
              <a:avLst/>
            </a:prstGeom>
            <a:noFill/>
            <a:ln w="5715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557933" y="952682"/>
            <a:ext cx="14839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cs typeface="Adobe Hebrew" panose="02040503050201020203" pitchFamily="18" charset="-79"/>
              </a:rPr>
              <a:t>Info + Performance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51241" y="959320"/>
            <a:ext cx="271982" cy="229284"/>
          </a:xfrm>
          <a:prstGeom prst="rect">
            <a:avLst/>
          </a:prstGeom>
          <a:solidFill>
            <a:srgbClr val="92D05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6" name="TextBox 15"/>
          <p:cNvSpPr txBox="1"/>
          <p:nvPr/>
        </p:nvSpPr>
        <p:spPr>
          <a:xfrm>
            <a:off x="557932" y="1305107"/>
            <a:ext cx="7527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cs typeface="Adobe Hebrew" panose="02040503050201020203" pitchFamily="18" charset="-79"/>
              </a:rPr>
              <a:t>Security</a:t>
            </a:r>
          </a:p>
        </p:txBody>
      </p:sp>
      <p:sp>
        <p:nvSpPr>
          <p:cNvPr id="17" name="Rectangle 16"/>
          <p:cNvSpPr/>
          <p:nvPr/>
        </p:nvSpPr>
        <p:spPr>
          <a:xfrm>
            <a:off x="251241" y="1311745"/>
            <a:ext cx="271982" cy="229284"/>
          </a:xfrm>
          <a:prstGeom prst="rect">
            <a:avLst/>
          </a:prstGeom>
          <a:solidFill>
            <a:srgbClr val="FFC00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1" name="TextBox 20"/>
          <p:cNvSpPr txBox="1"/>
          <p:nvPr/>
        </p:nvSpPr>
        <p:spPr>
          <a:xfrm>
            <a:off x="477546" y="1670808"/>
            <a:ext cx="86775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cs typeface="Adobe Hebrew" panose="02040503050201020203" pitchFamily="18" charset="-79"/>
              </a:rPr>
              <a:t>Privacy</a:t>
            </a:r>
          </a:p>
        </p:txBody>
      </p:sp>
      <p:sp>
        <p:nvSpPr>
          <p:cNvPr id="22" name="Rectangle 21"/>
          <p:cNvSpPr/>
          <p:nvPr/>
        </p:nvSpPr>
        <p:spPr>
          <a:xfrm>
            <a:off x="251241" y="1670808"/>
            <a:ext cx="271982" cy="22928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3" name="Rectangle 22"/>
          <p:cNvSpPr/>
          <p:nvPr/>
        </p:nvSpPr>
        <p:spPr>
          <a:xfrm>
            <a:off x="6363795" y="1384392"/>
            <a:ext cx="840711" cy="1144904"/>
          </a:xfrm>
          <a:prstGeom prst="rect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27" name="Straight Arrow Connector 26"/>
          <p:cNvCxnSpPr>
            <a:endCxn id="29" idx="3"/>
          </p:cNvCxnSpPr>
          <p:nvPr/>
        </p:nvCxnSpPr>
        <p:spPr>
          <a:xfrm flipH="1" flipV="1">
            <a:off x="1190886" y="5139779"/>
            <a:ext cx="2542915" cy="3721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323128" y="4755058"/>
            <a:ext cx="86775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1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cs typeface="Adobe Hebrew" panose="02040503050201020203" pitchFamily="18" charset="-79"/>
              </a:rPr>
              <a:t>See who is watching me?</a:t>
            </a:r>
          </a:p>
        </p:txBody>
      </p:sp>
      <p:cxnSp>
        <p:nvCxnSpPr>
          <p:cNvPr id="30" name="Straight Arrow Connector 29"/>
          <p:cNvCxnSpPr/>
          <p:nvPr/>
        </p:nvCxnSpPr>
        <p:spPr>
          <a:xfrm>
            <a:off x="7250814" y="1973758"/>
            <a:ext cx="381886" cy="0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7134439" y="2622768"/>
            <a:ext cx="86775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1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cs typeface="Adobe Hebrew" panose="02040503050201020203" pitchFamily="18" charset="-79"/>
              </a:rPr>
              <a:t>Am I secure from attacks ?</a:t>
            </a:r>
          </a:p>
        </p:txBody>
      </p:sp>
      <p:cxnSp>
        <p:nvCxnSpPr>
          <p:cNvPr id="34" name="Straight Arrow Connector 33"/>
          <p:cNvCxnSpPr/>
          <p:nvPr/>
        </p:nvCxnSpPr>
        <p:spPr>
          <a:xfrm flipH="1">
            <a:off x="1007519" y="2864086"/>
            <a:ext cx="830806" cy="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111445" y="2475644"/>
            <a:ext cx="86775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1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cs typeface="Adobe Hebrew" panose="02040503050201020203" pitchFamily="18" charset="-79"/>
              </a:rPr>
              <a:t>Tell me more about my device!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7613295" y="1589037"/>
            <a:ext cx="86775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1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cs typeface="Adobe Hebrew" panose="02040503050201020203" pitchFamily="18" charset="-79"/>
              </a:rPr>
              <a:t>Please make the device faster.</a:t>
            </a:r>
          </a:p>
        </p:txBody>
      </p:sp>
      <p:cxnSp>
        <p:nvCxnSpPr>
          <p:cNvPr id="43" name="Straight Arrow Connector 42"/>
          <p:cNvCxnSpPr/>
          <p:nvPr/>
        </p:nvCxnSpPr>
        <p:spPr>
          <a:xfrm>
            <a:off x="6242050" y="2931429"/>
            <a:ext cx="924139" cy="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 rot="16200000">
            <a:off x="7952091" y="5666089"/>
            <a:ext cx="91439" cy="229238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6" name="TextBox 25"/>
          <p:cNvSpPr txBox="1"/>
          <p:nvPr/>
        </p:nvSpPr>
        <p:spPr>
          <a:xfrm>
            <a:off x="6785144" y="728312"/>
            <a:ext cx="242533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cs typeface="Adobe Hebrew" panose="02040503050201020203" pitchFamily="18" charset="-79"/>
              </a:rPr>
              <a:t>* Screenshot from One-Note file</a:t>
            </a:r>
          </a:p>
        </p:txBody>
      </p:sp>
    </p:spTree>
    <p:extLst>
      <p:ext uri="{BB962C8B-B14F-4D97-AF65-F5344CB8AC3E}">
        <p14:creationId xmlns:p14="http://schemas.microsoft.com/office/powerpoint/2010/main" val="1375241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" y="0"/>
            <a:ext cx="9144000" cy="7391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" name="TextBox 5"/>
          <p:cNvSpPr txBox="1"/>
          <p:nvPr/>
        </p:nvSpPr>
        <p:spPr>
          <a:xfrm>
            <a:off x="171709" y="125626"/>
            <a:ext cx="30428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 smtClean="0">
                <a:solidFill>
                  <a:schemeClr val="bg1">
                    <a:lumMod val="95000"/>
                  </a:schemeClr>
                </a:solidFill>
                <a:latin typeface="Century Gothic" panose="020B0502020202020204" pitchFamily="34" charset="0"/>
                <a:cs typeface="Adobe Hebrew" panose="02040503050201020203" pitchFamily="18" charset="-79"/>
              </a:rPr>
              <a:t>Security ab screen</a:t>
            </a:r>
            <a:endParaRPr lang="en-IN" sz="2400" dirty="0">
              <a:solidFill>
                <a:schemeClr val="bg1">
                  <a:lumMod val="95000"/>
                </a:schemeClr>
              </a:solidFill>
              <a:latin typeface="Century Gothic" panose="020B0502020202020204" pitchFamily="34" charset="0"/>
              <a:cs typeface="Adobe Hebrew" panose="02040503050201020203" pitchFamily="18" charset="-79"/>
            </a:endParaRPr>
          </a:p>
        </p:txBody>
      </p:sp>
      <p:sp>
        <p:nvSpPr>
          <p:cNvPr id="7" name="Rectangle 6"/>
          <p:cNvSpPr/>
          <p:nvPr/>
        </p:nvSpPr>
        <p:spPr>
          <a:xfrm rot="16200000">
            <a:off x="7952091" y="5666089"/>
            <a:ext cx="91439" cy="229238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4928" y="952502"/>
            <a:ext cx="2818555" cy="5600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403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" name="TextBox 7"/>
          <p:cNvSpPr txBox="1"/>
          <p:nvPr/>
        </p:nvSpPr>
        <p:spPr>
          <a:xfrm>
            <a:off x="2028787" y="2611524"/>
            <a:ext cx="55803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5400" dirty="0" smtClean="0">
                <a:solidFill>
                  <a:schemeClr val="bg1">
                    <a:lumMod val="95000"/>
                  </a:schemeClr>
                </a:solidFill>
                <a:latin typeface="Century Gothic" panose="020B0502020202020204" pitchFamily="34" charset="0"/>
                <a:cs typeface="Adobe Hebrew" panose="02040503050201020203" pitchFamily="18" charset="-79"/>
              </a:rPr>
              <a:t>Visual Mock-ups</a:t>
            </a:r>
            <a:endParaRPr lang="en-IN" sz="5400" dirty="0">
              <a:solidFill>
                <a:schemeClr val="bg1">
                  <a:lumMod val="95000"/>
                </a:schemeClr>
              </a:solidFill>
              <a:latin typeface="Century Gothic" panose="020B0502020202020204" pitchFamily="34" charset="0"/>
              <a:cs typeface="Adobe Hebrew" panose="02040503050201020203" pitchFamily="18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193914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" y="0"/>
            <a:ext cx="9144000" cy="7391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" name="TextBox 5"/>
          <p:cNvSpPr txBox="1"/>
          <p:nvPr/>
        </p:nvSpPr>
        <p:spPr>
          <a:xfrm>
            <a:off x="171709" y="125626"/>
            <a:ext cx="42322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 err="1" smtClean="0">
                <a:solidFill>
                  <a:schemeClr val="bg1">
                    <a:lumMod val="95000"/>
                  </a:schemeClr>
                </a:solidFill>
                <a:latin typeface="Century Gothic" panose="020B0502020202020204" pitchFamily="34" charset="0"/>
                <a:cs typeface="Adobe Hebrew" panose="02040503050201020203" pitchFamily="18" charset="-79"/>
              </a:rPr>
              <a:t>Unhack</a:t>
            </a:r>
            <a:r>
              <a:rPr lang="en-IN" sz="2400" dirty="0" smtClean="0">
                <a:solidFill>
                  <a:schemeClr val="bg1">
                    <a:lumMod val="95000"/>
                  </a:schemeClr>
                </a:solidFill>
                <a:latin typeface="Century Gothic" panose="020B0502020202020204" pitchFamily="34" charset="0"/>
                <a:cs typeface="Adobe Hebrew" panose="02040503050201020203" pitchFamily="18" charset="-79"/>
              </a:rPr>
              <a:t> mobile application</a:t>
            </a:r>
            <a:endParaRPr lang="en-IN" sz="2400" dirty="0">
              <a:solidFill>
                <a:schemeClr val="bg1">
                  <a:lumMod val="95000"/>
                </a:schemeClr>
              </a:solidFill>
              <a:latin typeface="Century Gothic" panose="020B0502020202020204" pitchFamily="34" charset="0"/>
              <a:cs typeface="Adobe Hebrew" panose="02040503050201020203" pitchFamily="18" charset="-79"/>
            </a:endParaRPr>
          </a:p>
        </p:txBody>
      </p:sp>
      <p:sp>
        <p:nvSpPr>
          <p:cNvPr id="7" name="Rectangle 6"/>
          <p:cNvSpPr/>
          <p:nvPr/>
        </p:nvSpPr>
        <p:spPr>
          <a:xfrm rot="16200000">
            <a:off x="7952091" y="5666089"/>
            <a:ext cx="91439" cy="229238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458" y="1058406"/>
            <a:ext cx="8186479" cy="5456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065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" y="0"/>
            <a:ext cx="9144000" cy="7391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" name="TextBox 5"/>
          <p:cNvSpPr txBox="1"/>
          <p:nvPr/>
        </p:nvSpPr>
        <p:spPr>
          <a:xfrm>
            <a:off x="171709" y="125626"/>
            <a:ext cx="24769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 smtClean="0">
                <a:solidFill>
                  <a:schemeClr val="bg1">
                    <a:lumMod val="95000"/>
                  </a:schemeClr>
                </a:solidFill>
                <a:latin typeface="Century Gothic" panose="020B0502020202020204" pitchFamily="34" charset="0"/>
                <a:cs typeface="Adobe Hebrew" panose="02040503050201020203" pitchFamily="18" charset="-79"/>
              </a:rPr>
              <a:t>Landing screen</a:t>
            </a:r>
            <a:endParaRPr lang="en-IN" sz="2400" dirty="0">
              <a:solidFill>
                <a:schemeClr val="bg1">
                  <a:lumMod val="95000"/>
                </a:schemeClr>
              </a:solidFill>
              <a:latin typeface="Century Gothic" panose="020B0502020202020204" pitchFamily="34" charset="0"/>
              <a:cs typeface="Adobe Hebrew" panose="02040503050201020203" pitchFamily="18" charset="-79"/>
            </a:endParaRPr>
          </a:p>
        </p:txBody>
      </p:sp>
      <p:sp>
        <p:nvSpPr>
          <p:cNvPr id="7" name="Rectangle 6"/>
          <p:cNvSpPr/>
          <p:nvPr/>
        </p:nvSpPr>
        <p:spPr>
          <a:xfrm rot="16200000">
            <a:off x="7952091" y="5666089"/>
            <a:ext cx="91439" cy="229238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2432" y="125626"/>
            <a:ext cx="4929188" cy="739378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984500" y="1371600"/>
            <a:ext cx="2654300" cy="47244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69487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" y="0"/>
            <a:ext cx="9144000" cy="7391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" name="TextBox 4"/>
          <p:cNvSpPr txBox="1"/>
          <p:nvPr/>
        </p:nvSpPr>
        <p:spPr>
          <a:xfrm>
            <a:off x="171709" y="125626"/>
            <a:ext cx="27158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 smtClean="0">
                <a:solidFill>
                  <a:schemeClr val="bg1">
                    <a:lumMod val="95000"/>
                  </a:schemeClr>
                </a:solidFill>
                <a:latin typeface="Century Gothic" panose="020B0502020202020204" pitchFamily="34" charset="0"/>
                <a:cs typeface="Adobe Hebrew" panose="02040503050201020203" pitchFamily="18" charset="-79"/>
              </a:rPr>
              <a:t>Welcome screen</a:t>
            </a:r>
            <a:endParaRPr lang="en-IN" sz="2400" dirty="0">
              <a:solidFill>
                <a:schemeClr val="bg1">
                  <a:lumMod val="95000"/>
                </a:schemeClr>
              </a:solidFill>
              <a:latin typeface="Century Gothic" panose="020B0502020202020204" pitchFamily="34" charset="0"/>
              <a:cs typeface="Adobe Hebrew" panose="02040503050201020203" pitchFamily="18" charset="-79"/>
            </a:endParaRPr>
          </a:p>
        </p:txBody>
      </p:sp>
      <p:sp>
        <p:nvSpPr>
          <p:cNvPr id="6" name="Rectangle 5"/>
          <p:cNvSpPr/>
          <p:nvPr/>
        </p:nvSpPr>
        <p:spPr>
          <a:xfrm rot="16200000">
            <a:off x="7952091" y="5666089"/>
            <a:ext cx="91439" cy="229238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2432" y="125626"/>
            <a:ext cx="4929188" cy="739378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984500" y="1371600"/>
            <a:ext cx="2654300" cy="47244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22499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" y="0"/>
            <a:ext cx="9144000" cy="7391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" name="TextBox 5"/>
          <p:cNvSpPr txBox="1"/>
          <p:nvPr/>
        </p:nvSpPr>
        <p:spPr>
          <a:xfrm>
            <a:off x="171709" y="125626"/>
            <a:ext cx="28392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 smtClean="0">
                <a:solidFill>
                  <a:schemeClr val="bg1">
                    <a:lumMod val="95000"/>
                  </a:schemeClr>
                </a:solidFill>
                <a:latin typeface="Century Gothic" panose="020B0502020202020204" pitchFamily="34" charset="0"/>
                <a:cs typeface="Adobe Hebrew" panose="02040503050201020203" pitchFamily="18" charset="-79"/>
              </a:rPr>
              <a:t>Phone tab screen</a:t>
            </a:r>
            <a:endParaRPr lang="en-IN" sz="2400" dirty="0">
              <a:solidFill>
                <a:schemeClr val="bg1">
                  <a:lumMod val="95000"/>
                </a:schemeClr>
              </a:solidFill>
              <a:latin typeface="Century Gothic" panose="020B0502020202020204" pitchFamily="34" charset="0"/>
              <a:cs typeface="Adobe Hebrew" panose="02040503050201020203" pitchFamily="18" charset="-79"/>
            </a:endParaRPr>
          </a:p>
        </p:txBody>
      </p:sp>
      <p:sp>
        <p:nvSpPr>
          <p:cNvPr id="7" name="Rectangle 6"/>
          <p:cNvSpPr/>
          <p:nvPr/>
        </p:nvSpPr>
        <p:spPr>
          <a:xfrm rot="16200000">
            <a:off x="7952091" y="5666089"/>
            <a:ext cx="91439" cy="229238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2432" y="125626"/>
            <a:ext cx="4929188" cy="739378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984500" y="1357312"/>
            <a:ext cx="2654300" cy="47244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06846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" y="0"/>
            <a:ext cx="9144000" cy="7391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" name="TextBox 5"/>
          <p:cNvSpPr txBox="1"/>
          <p:nvPr/>
        </p:nvSpPr>
        <p:spPr>
          <a:xfrm>
            <a:off x="171709" y="125626"/>
            <a:ext cx="53671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 smtClean="0">
                <a:solidFill>
                  <a:schemeClr val="bg1">
                    <a:lumMod val="95000"/>
                  </a:schemeClr>
                </a:solidFill>
                <a:latin typeface="Century Gothic" panose="020B0502020202020204" pitchFamily="34" charset="0"/>
                <a:cs typeface="Adobe Hebrew" panose="02040503050201020203" pitchFamily="18" charset="-79"/>
              </a:rPr>
              <a:t>Phone tab Balanced mode screen</a:t>
            </a:r>
            <a:endParaRPr lang="en-IN" sz="2400" dirty="0">
              <a:solidFill>
                <a:schemeClr val="bg1">
                  <a:lumMod val="95000"/>
                </a:schemeClr>
              </a:solidFill>
              <a:latin typeface="Century Gothic" panose="020B0502020202020204" pitchFamily="34" charset="0"/>
              <a:cs typeface="Adobe Hebrew" panose="02040503050201020203" pitchFamily="18" charset="-79"/>
            </a:endParaRPr>
          </a:p>
        </p:txBody>
      </p:sp>
      <p:sp>
        <p:nvSpPr>
          <p:cNvPr id="7" name="Rectangle 6"/>
          <p:cNvSpPr/>
          <p:nvPr/>
        </p:nvSpPr>
        <p:spPr>
          <a:xfrm rot="16200000">
            <a:off x="7952091" y="5666089"/>
            <a:ext cx="91439" cy="229238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2432" y="125626"/>
            <a:ext cx="4929188" cy="739378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984500" y="1357312"/>
            <a:ext cx="2654300" cy="47244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11354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" y="0"/>
            <a:ext cx="9144000" cy="7391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" name="TextBox 5"/>
          <p:cNvSpPr txBox="1"/>
          <p:nvPr/>
        </p:nvSpPr>
        <p:spPr>
          <a:xfrm>
            <a:off x="171709" y="125626"/>
            <a:ext cx="44069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 smtClean="0">
                <a:solidFill>
                  <a:schemeClr val="bg1">
                    <a:lumMod val="95000"/>
                  </a:schemeClr>
                </a:solidFill>
                <a:latin typeface="Century Gothic" panose="020B0502020202020204" pitchFamily="34" charset="0"/>
                <a:cs typeface="Adobe Hebrew" panose="02040503050201020203" pitchFamily="18" charset="-79"/>
              </a:rPr>
              <a:t>Apps tab notification screen</a:t>
            </a:r>
            <a:endParaRPr lang="en-IN" sz="2400" dirty="0">
              <a:solidFill>
                <a:schemeClr val="bg1">
                  <a:lumMod val="95000"/>
                </a:schemeClr>
              </a:solidFill>
              <a:latin typeface="Century Gothic" panose="020B0502020202020204" pitchFamily="34" charset="0"/>
              <a:cs typeface="Adobe Hebrew" panose="02040503050201020203" pitchFamily="18" charset="-79"/>
            </a:endParaRPr>
          </a:p>
        </p:txBody>
      </p:sp>
      <p:sp>
        <p:nvSpPr>
          <p:cNvPr id="7" name="Rectangle 6"/>
          <p:cNvSpPr/>
          <p:nvPr/>
        </p:nvSpPr>
        <p:spPr>
          <a:xfrm rot="16200000">
            <a:off x="7952091" y="5666089"/>
            <a:ext cx="91439" cy="229238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2432" y="125626"/>
            <a:ext cx="4929188" cy="739378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984500" y="1357312"/>
            <a:ext cx="2654300" cy="47244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60676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" y="0"/>
            <a:ext cx="9144000" cy="7391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" name="TextBox 5"/>
          <p:cNvSpPr txBox="1"/>
          <p:nvPr/>
        </p:nvSpPr>
        <p:spPr>
          <a:xfrm>
            <a:off x="171709" y="125626"/>
            <a:ext cx="45993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 smtClean="0">
                <a:solidFill>
                  <a:schemeClr val="bg1">
                    <a:lumMod val="95000"/>
                  </a:schemeClr>
                </a:solidFill>
                <a:latin typeface="Century Gothic" panose="020B0502020202020204" pitchFamily="34" charset="0"/>
                <a:cs typeface="Adobe Hebrew" panose="02040503050201020203" pitchFamily="18" charset="-79"/>
              </a:rPr>
              <a:t>Phone tab notification screen</a:t>
            </a:r>
            <a:endParaRPr lang="en-IN" sz="2400" dirty="0">
              <a:solidFill>
                <a:schemeClr val="bg1">
                  <a:lumMod val="95000"/>
                </a:schemeClr>
              </a:solidFill>
              <a:latin typeface="Century Gothic" panose="020B0502020202020204" pitchFamily="34" charset="0"/>
              <a:cs typeface="Adobe Hebrew" panose="02040503050201020203" pitchFamily="18" charset="-79"/>
            </a:endParaRPr>
          </a:p>
        </p:txBody>
      </p:sp>
      <p:sp>
        <p:nvSpPr>
          <p:cNvPr id="7" name="Rectangle 6"/>
          <p:cNvSpPr/>
          <p:nvPr/>
        </p:nvSpPr>
        <p:spPr>
          <a:xfrm rot="16200000">
            <a:off x="7952091" y="5666089"/>
            <a:ext cx="91439" cy="229238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2432" y="125626"/>
            <a:ext cx="4929188" cy="739378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984500" y="1357312"/>
            <a:ext cx="2654300" cy="47244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07755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" y="0"/>
            <a:ext cx="9144000" cy="7391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" name="TextBox 5"/>
          <p:cNvSpPr txBox="1"/>
          <p:nvPr/>
        </p:nvSpPr>
        <p:spPr>
          <a:xfrm>
            <a:off x="171709" y="125626"/>
            <a:ext cx="53126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 smtClean="0">
                <a:solidFill>
                  <a:schemeClr val="bg1">
                    <a:lumMod val="95000"/>
                  </a:schemeClr>
                </a:solidFill>
                <a:latin typeface="Century Gothic" panose="020B0502020202020204" pitchFamily="34" charset="0"/>
                <a:cs typeface="Adobe Hebrew" panose="02040503050201020203" pitchFamily="18" charset="-79"/>
              </a:rPr>
              <a:t>Apps tab filters notification screen</a:t>
            </a:r>
            <a:endParaRPr lang="en-IN" sz="2400" dirty="0">
              <a:solidFill>
                <a:schemeClr val="bg1">
                  <a:lumMod val="95000"/>
                </a:schemeClr>
              </a:solidFill>
              <a:latin typeface="Century Gothic" panose="020B0502020202020204" pitchFamily="34" charset="0"/>
              <a:cs typeface="Adobe Hebrew" panose="02040503050201020203" pitchFamily="18" charset="-79"/>
            </a:endParaRPr>
          </a:p>
        </p:txBody>
      </p:sp>
      <p:sp>
        <p:nvSpPr>
          <p:cNvPr id="7" name="Rectangle 6"/>
          <p:cNvSpPr/>
          <p:nvPr/>
        </p:nvSpPr>
        <p:spPr>
          <a:xfrm rot="16200000">
            <a:off x="7952091" y="5666089"/>
            <a:ext cx="91439" cy="229238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2432" y="125626"/>
            <a:ext cx="4929188" cy="739378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984500" y="1357312"/>
            <a:ext cx="2654300" cy="47244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00181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66738" y="1510456"/>
            <a:ext cx="8350363" cy="47705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cs typeface="Adobe Hebrew" panose="02040503050201020203" pitchFamily="18" charset="-79"/>
              </a:rPr>
              <a:t>Ambiguity in navigation labels</a:t>
            </a:r>
            <a:r>
              <a:rPr lang="en-IN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cs typeface="Adobe Hebrew" panose="02040503050201020203" pitchFamily="18" charset="-79"/>
              </a:rPr>
              <a:t>. </a:t>
            </a:r>
            <a:r>
              <a:rPr lang="en-IN" sz="1600" i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cs typeface="Adobe Hebrew" panose="02040503050201020203" pitchFamily="18" charset="-79"/>
              </a:rPr>
              <a:t>Am I secure from attacks </a:t>
            </a:r>
            <a:r>
              <a:rPr lang="en-IN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cs typeface="Adobe Hebrew" panose="02040503050201020203" pitchFamily="18" charset="-79"/>
              </a:rPr>
              <a:t>and</a:t>
            </a:r>
          </a:p>
          <a:p>
            <a:r>
              <a:rPr lang="en-IN" sz="1600" i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cs typeface="Adobe Hebrew" panose="02040503050201020203" pitchFamily="18" charset="-79"/>
              </a:rPr>
              <a:t>     Who is watching me </a:t>
            </a:r>
            <a:r>
              <a:rPr lang="en-IN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cs typeface="Adobe Hebrew" panose="02040503050201020203" pitchFamily="18" charset="-79"/>
              </a:rPr>
              <a:t>, both menu options sound ambiguous to the user and</a:t>
            </a:r>
          </a:p>
          <a:p>
            <a:r>
              <a:rPr lang="en-I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cs typeface="Adobe Hebrew" panose="02040503050201020203" pitchFamily="18" charset="-79"/>
              </a:rPr>
              <a:t> </a:t>
            </a:r>
            <a:r>
              <a:rPr lang="en-IN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cs typeface="Adobe Hebrew" panose="02040503050201020203" pitchFamily="18" charset="-79"/>
              </a:rPr>
              <a:t>    makes him confused about the content that follows.</a:t>
            </a:r>
          </a:p>
          <a:p>
            <a:endParaRPr lang="en-IN" sz="1600" dirty="0">
              <a:solidFill>
                <a:schemeClr val="tx1">
                  <a:lumMod val="85000"/>
                  <a:lumOff val="15000"/>
                </a:schemeClr>
              </a:solidFill>
              <a:latin typeface="Century Gothic" panose="020B0502020202020204" pitchFamily="34" charset="0"/>
              <a:cs typeface="Adobe Hebrew" panose="02040503050201020203" pitchFamily="18" charset="-79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cs typeface="Adobe Hebrew" panose="02040503050201020203" pitchFamily="18" charset="-79"/>
              </a:rPr>
              <a:t>Absence of proper visual feedback </a:t>
            </a:r>
            <a:r>
              <a:rPr lang="en-IN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cs typeface="Adobe Hebrew" panose="02040503050201020203" pitchFamily="18" charset="-79"/>
              </a:rPr>
              <a:t>to the user about the current status of</a:t>
            </a:r>
          </a:p>
          <a:p>
            <a:r>
              <a:rPr lang="en-IN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cs typeface="Adobe Hebrew" panose="02040503050201020203" pitchFamily="18" charset="-79"/>
              </a:rPr>
              <a:t>     the app. Navigating from one screen to the other doesn’t displays the transition</a:t>
            </a:r>
          </a:p>
          <a:p>
            <a:r>
              <a:rPr lang="en-IN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cs typeface="Adobe Hebrew" panose="02040503050201020203" pitchFamily="18" charset="-79"/>
              </a:rPr>
              <a:t>     in either hierarchical or through breadcrumbs.</a:t>
            </a:r>
          </a:p>
          <a:p>
            <a:endParaRPr lang="en-IN" sz="1600" dirty="0">
              <a:solidFill>
                <a:schemeClr val="tx1">
                  <a:lumMod val="85000"/>
                  <a:lumOff val="15000"/>
                </a:schemeClr>
              </a:solidFill>
              <a:latin typeface="Century Gothic" panose="020B0502020202020204" pitchFamily="34" charset="0"/>
              <a:cs typeface="Adobe Hebrew" panose="02040503050201020203" pitchFamily="18" charset="-79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cs typeface="Adobe Hebrew" panose="02040503050201020203" pitchFamily="18" charset="-79"/>
              </a:rPr>
              <a:t>Permissions options </a:t>
            </a:r>
            <a:r>
              <a:rPr lang="en-IN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cs typeface="Adobe Hebrew" panose="02040503050201020203" pitchFamily="18" charset="-79"/>
              </a:rPr>
              <a:t>for apps has a lot of text in the interface which </a:t>
            </a:r>
            <a:r>
              <a:rPr lang="en-IN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cs typeface="Adobe Hebrew" panose="02040503050201020203" pitchFamily="18" charset="-79"/>
              </a:rPr>
              <a:t>slows</a:t>
            </a:r>
          </a:p>
          <a:p>
            <a:r>
              <a:rPr lang="en-IN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cs typeface="Adobe Hebrew" panose="02040503050201020203" pitchFamily="18" charset="-79"/>
              </a:rPr>
              <a:t>     the user down.</a:t>
            </a:r>
          </a:p>
          <a:p>
            <a:endParaRPr lang="en-IN" sz="1600" dirty="0">
              <a:solidFill>
                <a:schemeClr val="tx1">
                  <a:lumMod val="85000"/>
                  <a:lumOff val="15000"/>
                </a:schemeClr>
              </a:solidFill>
              <a:latin typeface="Century Gothic" panose="020B0502020202020204" pitchFamily="34" charset="0"/>
              <a:cs typeface="Adobe Hebrew" panose="02040503050201020203" pitchFamily="18" charset="-79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cs typeface="Adobe Hebrew" panose="02040503050201020203" pitchFamily="18" charset="-79"/>
              </a:rPr>
              <a:t>Information is not present in a </a:t>
            </a:r>
            <a:r>
              <a:rPr lang="en-IN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cs typeface="Adobe Hebrew" panose="02040503050201020203" pitchFamily="18" charset="-79"/>
              </a:rPr>
              <a:t>consistent style and format</a:t>
            </a:r>
            <a:r>
              <a:rPr lang="en-IN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cs typeface="Adobe Hebrew" panose="02040503050201020203" pitchFamily="18" charset="-79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600" dirty="0">
              <a:solidFill>
                <a:schemeClr val="tx1">
                  <a:lumMod val="85000"/>
                  <a:lumOff val="15000"/>
                </a:schemeClr>
              </a:solidFill>
              <a:latin typeface="Century Gothic" panose="020B0502020202020204" pitchFamily="34" charset="0"/>
              <a:cs typeface="Adobe Hebrew" panose="02040503050201020203" pitchFamily="18" charset="-79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cs typeface="Adobe Hebrew" panose="02040503050201020203" pitchFamily="18" charset="-79"/>
              </a:rPr>
              <a:t>To reach to the home screen user has to go all the way back to the first</a:t>
            </a:r>
          </a:p>
          <a:p>
            <a:r>
              <a:rPr lang="en-IN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cs typeface="Adobe Hebrew" panose="02040503050201020203" pitchFamily="18" charset="-79"/>
              </a:rPr>
              <a:t>     page tapping the back button which is not recommended as it is frustrating</a:t>
            </a:r>
          </a:p>
          <a:p>
            <a:r>
              <a:rPr lang="en-I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cs typeface="Adobe Hebrew" panose="02040503050201020203" pitchFamily="18" charset="-79"/>
              </a:rPr>
              <a:t> </a:t>
            </a:r>
            <a:r>
              <a:rPr lang="en-IN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cs typeface="Adobe Hebrew" panose="02040503050201020203" pitchFamily="18" charset="-79"/>
              </a:rPr>
              <a:t>    for the user to perform such tedious task.</a:t>
            </a:r>
          </a:p>
          <a:p>
            <a:endParaRPr lang="en-IN" sz="1600" dirty="0" smtClean="0">
              <a:solidFill>
                <a:schemeClr val="tx1">
                  <a:lumMod val="85000"/>
                  <a:lumOff val="15000"/>
                </a:schemeClr>
              </a:solidFill>
              <a:latin typeface="Century Gothic" panose="020B0502020202020204" pitchFamily="34" charset="0"/>
              <a:cs typeface="Adobe Hebrew" panose="02040503050201020203" pitchFamily="18" charset="-79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600" dirty="0">
              <a:solidFill>
                <a:schemeClr val="tx1">
                  <a:lumMod val="85000"/>
                  <a:lumOff val="15000"/>
                </a:schemeClr>
              </a:solidFill>
              <a:latin typeface="Century Schoolbook" panose="02040604050505020304" pitchFamily="18" charset="0"/>
              <a:cs typeface="Adobe Hebrew" panose="02040503050201020203" pitchFamily="18" charset="-79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600" dirty="0" smtClean="0">
              <a:solidFill>
                <a:schemeClr val="tx1">
                  <a:lumMod val="85000"/>
                  <a:lumOff val="15000"/>
                </a:schemeClr>
              </a:solidFill>
              <a:latin typeface="Century Schoolbook" panose="02040604050505020304" pitchFamily="18" charset="0"/>
              <a:cs typeface="Adobe Hebrew" panose="02040503050201020203" pitchFamily="18" charset="-79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" y="0"/>
            <a:ext cx="9144000" cy="7391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" name="TextBox 7"/>
          <p:cNvSpPr txBox="1"/>
          <p:nvPr/>
        </p:nvSpPr>
        <p:spPr>
          <a:xfrm>
            <a:off x="171709" y="125626"/>
            <a:ext cx="12410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 smtClean="0">
                <a:solidFill>
                  <a:schemeClr val="bg1">
                    <a:lumMod val="95000"/>
                  </a:schemeClr>
                </a:solidFill>
                <a:latin typeface="Century Gothic" panose="020B0502020202020204" pitchFamily="34" charset="0"/>
                <a:cs typeface="Adobe Hebrew" panose="02040503050201020203" pitchFamily="18" charset="-79"/>
              </a:rPr>
              <a:t>Insights</a:t>
            </a:r>
            <a:endParaRPr lang="en-IN" sz="2400" dirty="0">
              <a:solidFill>
                <a:schemeClr val="bg1">
                  <a:lumMod val="95000"/>
                </a:schemeClr>
              </a:solidFill>
              <a:latin typeface="Century Gothic" panose="020B0502020202020204" pitchFamily="34" charset="0"/>
              <a:cs typeface="Adobe Hebrew" panose="02040503050201020203" pitchFamily="18" charset="-79"/>
            </a:endParaRPr>
          </a:p>
        </p:txBody>
      </p:sp>
      <p:sp>
        <p:nvSpPr>
          <p:cNvPr id="9" name="Rectangle 8"/>
          <p:cNvSpPr/>
          <p:nvPr/>
        </p:nvSpPr>
        <p:spPr>
          <a:xfrm rot="16200000">
            <a:off x="7952091" y="5666089"/>
            <a:ext cx="91439" cy="229238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13870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" y="0"/>
            <a:ext cx="9144000" cy="7391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" name="TextBox 5"/>
          <p:cNvSpPr txBox="1"/>
          <p:nvPr/>
        </p:nvSpPr>
        <p:spPr>
          <a:xfrm>
            <a:off x="171709" y="125626"/>
            <a:ext cx="45993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 smtClean="0">
                <a:solidFill>
                  <a:schemeClr val="bg1">
                    <a:lumMod val="95000"/>
                  </a:schemeClr>
                </a:solidFill>
                <a:latin typeface="Century Gothic" panose="020B0502020202020204" pitchFamily="34" charset="0"/>
                <a:cs typeface="Adobe Hebrew" panose="02040503050201020203" pitchFamily="18" charset="-79"/>
              </a:rPr>
              <a:t>Phone tab notification screen</a:t>
            </a:r>
            <a:endParaRPr lang="en-IN" sz="2400" dirty="0">
              <a:solidFill>
                <a:schemeClr val="bg1">
                  <a:lumMod val="95000"/>
                </a:schemeClr>
              </a:solidFill>
              <a:latin typeface="Century Gothic" panose="020B0502020202020204" pitchFamily="34" charset="0"/>
              <a:cs typeface="Adobe Hebrew" panose="02040503050201020203" pitchFamily="18" charset="-79"/>
            </a:endParaRPr>
          </a:p>
        </p:txBody>
      </p:sp>
      <p:sp>
        <p:nvSpPr>
          <p:cNvPr id="7" name="Rectangle 6"/>
          <p:cNvSpPr/>
          <p:nvPr/>
        </p:nvSpPr>
        <p:spPr>
          <a:xfrm rot="16200000">
            <a:off x="7952091" y="5666089"/>
            <a:ext cx="91439" cy="229238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2432" y="125626"/>
            <a:ext cx="4929188" cy="739378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984500" y="1353059"/>
            <a:ext cx="2663825" cy="4741353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9281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" y="0"/>
            <a:ext cx="9144000" cy="7391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" name="TextBox 5"/>
          <p:cNvSpPr txBox="1"/>
          <p:nvPr/>
        </p:nvSpPr>
        <p:spPr>
          <a:xfrm>
            <a:off x="171709" y="125626"/>
            <a:ext cx="45993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 smtClean="0">
                <a:solidFill>
                  <a:schemeClr val="bg1">
                    <a:lumMod val="95000"/>
                  </a:schemeClr>
                </a:solidFill>
                <a:latin typeface="Century Gothic" panose="020B0502020202020204" pitchFamily="34" charset="0"/>
                <a:cs typeface="Adobe Hebrew" panose="02040503050201020203" pitchFamily="18" charset="-79"/>
              </a:rPr>
              <a:t>Phone tab notification screen</a:t>
            </a:r>
            <a:endParaRPr lang="en-IN" sz="2400" dirty="0">
              <a:solidFill>
                <a:schemeClr val="bg1">
                  <a:lumMod val="95000"/>
                </a:schemeClr>
              </a:solidFill>
              <a:latin typeface="Century Gothic" panose="020B0502020202020204" pitchFamily="34" charset="0"/>
              <a:cs typeface="Adobe Hebrew" panose="02040503050201020203" pitchFamily="18" charset="-79"/>
            </a:endParaRPr>
          </a:p>
        </p:txBody>
      </p:sp>
      <p:sp>
        <p:nvSpPr>
          <p:cNvPr id="7" name="Rectangle 6"/>
          <p:cNvSpPr/>
          <p:nvPr/>
        </p:nvSpPr>
        <p:spPr>
          <a:xfrm rot="16200000">
            <a:off x="7952091" y="5666089"/>
            <a:ext cx="91439" cy="229238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2432" y="125626"/>
            <a:ext cx="4929188" cy="739378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984499" y="1362930"/>
            <a:ext cx="2665413" cy="4744181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17174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" y="0"/>
            <a:ext cx="9144000" cy="7391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" name="TextBox 5"/>
          <p:cNvSpPr txBox="1"/>
          <p:nvPr/>
        </p:nvSpPr>
        <p:spPr>
          <a:xfrm>
            <a:off x="171709" y="125626"/>
            <a:ext cx="45993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 smtClean="0">
                <a:solidFill>
                  <a:schemeClr val="bg1">
                    <a:lumMod val="95000"/>
                  </a:schemeClr>
                </a:solidFill>
                <a:latin typeface="Century Gothic" panose="020B0502020202020204" pitchFamily="34" charset="0"/>
                <a:cs typeface="Adobe Hebrew" panose="02040503050201020203" pitchFamily="18" charset="-79"/>
              </a:rPr>
              <a:t>Phone tab notification screen</a:t>
            </a:r>
            <a:endParaRPr lang="en-IN" sz="2400" dirty="0">
              <a:solidFill>
                <a:schemeClr val="bg1">
                  <a:lumMod val="95000"/>
                </a:schemeClr>
              </a:solidFill>
              <a:latin typeface="Century Gothic" panose="020B0502020202020204" pitchFamily="34" charset="0"/>
              <a:cs typeface="Adobe Hebrew" panose="02040503050201020203" pitchFamily="18" charset="-79"/>
            </a:endParaRPr>
          </a:p>
        </p:txBody>
      </p:sp>
      <p:sp>
        <p:nvSpPr>
          <p:cNvPr id="7" name="Rectangle 6"/>
          <p:cNvSpPr/>
          <p:nvPr/>
        </p:nvSpPr>
        <p:spPr>
          <a:xfrm rot="16200000">
            <a:off x="7952091" y="5666089"/>
            <a:ext cx="91439" cy="229238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2432" y="125626"/>
            <a:ext cx="4929188" cy="739378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984500" y="1357312"/>
            <a:ext cx="2654300" cy="47244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13903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" name="TextBox 7"/>
          <p:cNvSpPr txBox="1"/>
          <p:nvPr/>
        </p:nvSpPr>
        <p:spPr>
          <a:xfrm>
            <a:off x="3242150" y="2668674"/>
            <a:ext cx="265970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5400" dirty="0" smtClean="0">
                <a:solidFill>
                  <a:schemeClr val="bg1">
                    <a:lumMod val="95000"/>
                  </a:schemeClr>
                </a:solidFill>
                <a:latin typeface="Century Gothic" panose="020B0502020202020204" pitchFamily="34" charset="0"/>
                <a:cs typeface="Adobe Hebrew" panose="02040503050201020203" pitchFamily="18" charset="-79"/>
              </a:rPr>
              <a:t>Booklet</a:t>
            </a:r>
            <a:endParaRPr lang="en-IN" sz="5400" dirty="0">
              <a:solidFill>
                <a:schemeClr val="bg1">
                  <a:lumMod val="95000"/>
                </a:schemeClr>
              </a:solidFill>
              <a:latin typeface="Century Gothic" panose="020B0502020202020204" pitchFamily="34" charset="0"/>
              <a:cs typeface="Adobe Hebrew" panose="02040503050201020203" pitchFamily="18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930041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242150" y="2668674"/>
            <a:ext cx="265970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5400" dirty="0" smtClean="0">
                <a:solidFill>
                  <a:schemeClr val="bg1">
                    <a:lumMod val="95000"/>
                  </a:schemeClr>
                </a:solidFill>
                <a:latin typeface="Century Gothic" panose="020B0502020202020204" pitchFamily="34" charset="0"/>
                <a:cs typeface="Adobe Hebrew" panose="02040503050201020203" pitchFamily="18" charset="-79"/>
              </a:rPr>
              <a:t>Booklet</a:t>
            </a:r>
            <a:endParaRPr lang="en-IN" sz="5400" dirty="0">
              <a:solidFill>
                <a:schemeClr val="bg1">
                  <a:lumMod val="95000"/>
                </a:schemeClr>
              </a:solidFill>
              <a:latin typeface="Century Gothic" panose="020B0502020202020204" pitchFamily="34" charset="0"/>
              <a:cs typeface="Adobe Hebrew" panose="02040503050201020203" pitchFamily="18" charset="-79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2937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029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16200000">
            <a:off x="7952091" y="5666089"/>
            <a:ext cx="91439" cy="229238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4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399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16200000">
            <a:off x="7952091" y="5666089"/>
            <a:ext cx="91439" cy="229238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334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039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16200000">
            <a:off x="7952091" y="5666089"/>
            <a:ext cx="91439" cy="229238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04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301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16200000">
            <a:off x="7952091" y="5666089"/>
            <a:ext cx="91439" cy="229238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4000" cy="6052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046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16200000">
            <a:off x="7952091" y="5666089"/>
            <a:ext cx="91439" cy="229238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4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958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" y="0"/>
            <a:ext cx="9144000" cy="7391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" name="TextBox 4"/>
          <p:cNvSpPr txBox="1"/>
          <p:nvPr/>
        </p:nvSpPr>
        <p:spPr>
          <a:xfrm>
            <a:off x="171709" y="125626"/>
            <a:ext cx="16177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 smtClean="0">
                <a:solidFill>
                  <a:schemeClr val="bg1">
                    <a:lumMod val="95000"/>
                  </a:schemeClr>
                </a:solidFill>
                <a:latin typeface="Century Gothic" panose="020B0502020202020204" pitchFamily="34" charset="0"/>
                <a:cs typeface="Adobe Hebrew" panose="02040503050201020203" pitchFamily="18" charset="-79"/>
              </a:rPr>
              <a:t>Inference</a:t>
            </a:r>
            <a:endParaRPr lang="en-IN" sz="2400" dirty="0">
              <a:solidFill>
                <a:schemeClr val="bg1">
                  <a:lumMod val="95000"/>
                </a:schemeClr>
              </a:solidFill>
              <a:latin typeface="Century Gothic" panose="020B0502020202020204" pitchFamily="34" charset="0"/>
              <a:cs typeface="Adobe Hebrew" panose="02040503050201020203" pitchFamily="18" charset="-79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77771" y="1240051"/>
            <a:ext cx="139493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6600" dirty="0" smtClean="0">
                <a:latin typeface="Century Gothic" panose="020B0502020202020204" pitchFamily="34" charset="0"/>
                <a:cs typeface="Adobe Hebrew" panose="02040503050201020203" pitchFamily="18" charset="-79"/>
              </a:rPr>
              <a:t>So,</a:t>
            </a:r>
            <a:endParaRPr lang="en-IN" sz="6600" dirty="0">
              <a:latin typeface="Century Gothic" panose="020B0502020202020204" pitchFamily="34" charset="0"/>
              <a:cs typeface="Adobe Hebrew" panose="02040503050201020203" pitchFamily="18" charset="-79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20635" y="2488585"/>
            <a:ext cx="39565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 smtClean="0">
                <a:latin typeface="Century Gothic" panose="020B0502020202020204" pitchFamily="34" charset="0"/>
                <a:cs typeface="Adobe Hebrew" panose="02040503050201020203" pitchFamily="18" charset="-79"/>
              </a:rPr>
              <a:t>We are </a:t>
            </a:r>
            <a:r>
              <a:rPr lang="en-IN" sz="1600" b="1" dirty="0" smtClean="0">
                <a:latin typeface="Century Gothic" panose="020B0502020202020204" pitchFamily="34" charset="0"/>
                <a:cs typeface="Adobe Hebrew" panose="02040503050201020203" pitchFamily="18" charset="-79"/>
              </a:rPr>
              <a:t>focusing</a:t>
            </a:r>
            <a:r>
              <a:rPr lang="en-IN" sz="1600" dirty="0" smtClean="0">
                <a:latin typeface="Century Gothic" panose="020B0502020202020204" pitchFamily="34" charset="0"/>
                <a:cs typeface="Adobe Hebrew" panose="02040503050201020203" pitchFamily="18" charset="-79"/>
              </a:rPr>
              <a:t> here on three things :</a:t>
            </a:r>
          </a:p>
          <a:p>
            <a:endParaRPr lang="en-IN" sz="1600" dirty="0">
              <a:latin typeface="Century Gothic" panose="020B0502020202020204" pitchFamily="34" charset="0"/>
              <a:cs typeface="Adobe Hebrew" panose="02040503050201020203" pitchFamily="18" charset="-79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77771" y="2932822"/>
            <a:ext cx="7499169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6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cs typeface="Adobe Hebrew" panose="02040503050201020203" pitchFamily="18" charset="-79"/>
              </a:rPr>
              <a:t>Privacy</a:t>
            </a:r>
          </a:p>
          <a:p>
            <a:r>
              <a:rPr lang="en-IN" sz="6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cs typeface="Adobe Hebrew" panose="02040503050201020203" pitchFamily="18" charset="-79"/>
              </a:rPr>
              <a:t>Security </a:t>
            </a:r>
          </a:p>
          <a:p>
            <a:r>
              <a:rPr lang="en-IN" sz="6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cs typeface="Adobe Hebrew" panose="02040503050201020203" pitchFamily="18" charset="-79"/>
              </a:rPr>
              <a:t>Info</a:t>
            </a:r>
            <a:r>
              <a:rPr lang="en-IN" sz="5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cs typeface="Adobe Hebrew" panose="02040503050201020203" pitchFamily="18" charset="-79"/>
              </a:rPr>
              <a:t>+</a:t>
            </a:r>
            <a:r>
              <a:rPr lang="en-IN" sz="6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cs typeface="Adobe Hebrew" panose="02040503050201020203" pitchFamily="18" charset="-79"/>
              </a:rPr>
              <a:t>Performance</a:t>
            </a:r>
            <a:endParaRPr lang="en-IN" sz="6600" dirty="0">
              <a:solidFill>
                <a:schemeClr val="tx1">
                  <a:lumMod val="85000"/>
                  <a:lumOff val="15000"/>
                </a:schemeClr>
              </a:solidFill>
              <a:latin typeface="Century Gothic" panose="020B0502020202020204" pitchFamily="34" charset="0"/>
              <a:cs typeface="Adobe Hebrew" panose="02040503050201020203" pitchFamily="18" charset="-79"/>
            </a:endParaRPr>
          </a:p>
        </p:txBody>
      </p:sp>
      <p:sp>
        <p:nvSpPr>
          <p:cNvPr id="37" name="Rectangle 36"/>
          <p:cNvSpPr/>
          <p:nvPr/>
        </p:nvSpPr>
        <p:spPr>
          <a:xfrm rot="16200000">
            <a:off x="7952091" y="5666089"/>
            <a:ext cx="91439" cy="229238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72931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16200000">
            <a:off x="7952091" y="5666089"/>
            <a:ext cx="91439" cy="229238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629150" cy="685399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9150" y="-1"/>
            <a:ext cx="4521995" cy="301466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9150" y="3014662"/>
            <a:ext cx="4514850" cy="300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851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" name="TextBox 7"/>
          <p:cNvSpPr txBox="1"/>
          <p:nvPr/>
        </p:nvSpPr>
        <p:spPr>
          <a:xfrm>
            <a:off x="3936250" y="2684095"/>
            <a:ext cx="127150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5400" dirty="0" smtClean="0">
                <a:solidFill>
                  <a:schemeClr val="bg1">
                    <a:lumMod val="95000"/>
                  </a:schemeClr>
                </a:solidFill>
                <a:latin typeface="Century Gothic" panose="020B0502020202020204" pitchFamily="34" charset="0"/>
                <a:cs typeface="Adobe Hebrew" panose="02040503050201020203" pitchFamily="18" charset="-79"/>
              </a:rPr>
              <a:t>Fin.</a:t>
            </a:r>
            <a:endParaRPr lang="en-IN" sz="5400" dirty="0">
              <a:solidFill>
                <a:schemeClr val="bg1">
                  <a:lumMod val="95000"/>
                </a:schemeClr>
              </a:solidFill>
              <a:latin typeface="Century Gothic" panose="020B0502020202020204" pitchFamily="34" charset="0"/>
              <a:cs typeface="Adobe Hebrew" panose="02040503050201020203" pitchFamily="18" charset="-79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565956" y="4119820"/>
            <a:ext cx="201208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 smtClean="0">
                <a:solidFill>
                  <a:schemeClr val="bg1">
                    <a:lumMod val="95000"/>
                  </a:schemeClr>
                </a:solidFill>
                <a:latin typeface="Century Gothic" panose="020B0502020202020204" pitchFamily="34" charset="0"/>
                <a:cs typeface="Adobe Hebrew" panose="02040503050201020203" pitchFamily="18" charset="-79"/>
              </a:rPr>
              <a:t>Naveen Singh Rawat</a:t>
            </a:r>
          </a:p>
          <a:p>
            <a:r>
              <a:rPr lang="en-IN" sz="1200" dirty="0" smtClean="0">
                <a:solidFill>
                  <a:schemeClr val="bg1">
                    <a:lumMod val="95000"/>
                  </a:schemeClr>
                </a:solidFill>
                <a:latin typeface="Century Gothic" panose="020B0502020202020204" pitchFamily="34" charset="0"/>
                <a:cs typeface="Adobe Hebrew" panose="02040503050201020203" pitchFamily="18" charset="-79"/>
              </a:rPr>
              <a:t>146330011, IxD</a:t>
            </a:r>
            <a:endParaRPr lang="en-IN" sz="1200" dirty="0">
              <a:solidFill>
                <a:schemeClr val="bg1">
                  <a:lumMod val="95000"/>
                </a:schemeClr>
              </a:solidFill>
              <a:latin typeface="Century Gothic" panose="020B0502020202020204" pitchFamily="34" charset="0"/>
              <a:cs typeface="Adobe Hebrew" panose="02040503050201020203" pitchFamily="18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368836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" y="0"/>
            <a:ext cx="9144000" cy="7391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" name="TextBox 4"/>
          <p:cNvSpPr txBox="1"/>
          <p:nvPr/>
        </p:nvSpPr>
        <p:spPr>
          <a:xfrm>
            <a:off x="171709" y="125626"/>
            <a:ext cx="15215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 smtClean="0">
                <a:solidFill>
                  <a:schemeClr val="bg1">
                    <a:lumMod val="95000"/>
                  </a:schemeClr>
                </a:solidFill>
                <a:latin typeface="Century Gothic" panose="020B0502020202020204" pitchFamily="34" charset="0"/>
                <a:cs typeface="Adobe Hebrew" panose="02040503050201020203" pitchFamily="18" charset="-79"/>
              </a:rPr>
              <a:t>My focus</a:t>
            </a:r>
            <a:endParaRPr lang="en-IN" sz="2400" dirty="0">
              <a:solidFill>
                <a:schemeClr val="bg1">
                  <a:lumMod val="95000"/>
                </a:schemeClr>
              </a:solidFill>
              <a:latin typeface="Century Gothic" panose="020B0502020202020204" pitchFamily="34" charset="0"/>
              <a:cs typeface="Adobe Hebrew" panose="02040503050201020203" pitchFamily="18" charset="-79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77771" y="1240051"/>
            <a:ext cx="60946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6600" dirty="0" smtClean="0">
                <a:latin typeface="Century Gothic" panose="020B0502020202020204" pitchFamily="34" charset="0"/>
                <a:cs typeface="Adobe Hebrew" panose="02040503050201020203" pitchFamily="18" charset="-79"/>
              </a:rPr>
              <a:t>I,</a:t>
            </a:r>
            <a:endParaRPr lang="en-IN" sz="6600" dirty="0">
              <a:latin typeface="Century Gothic" panose="020B0502020202020204" pitchFamily="34" charset="0"/>
              <a:cs typeface="Adobe Hebrew" panose="02040503050201020203" pitchFamily="18" charset="-79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20635" y="2488585"/>
            <a:ext cx="26452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latin typeface="Century Gothic" panose="020B0502020202020204" pitchFamily="34" charset="0"/>
                <a:cs typeface="Adobe Hebrew" panose="02040503050201020203" pitchFamily="18" charset="-79"/>
              </a:rPr>
              <a:t>w</a:t>
            </a:r>
            <a:r>
              <a:rPr lang="en-IN" sz="1600" dirty="0" smtClean="0">
                <a:latin typeface="Century Gothic" panose="020B0502020202020204" pitchFamily="34" charset="0"/>
                <a:cs typeface="Adobe Hebrew" panose="02040503050201020203" pitchFamily="18" charset="-79"/>
              </a:rPr>
              <a:t>ill be </a:t>
            </a:r>
            <a:r>
              <a:rPr lang="en-IN" sz="1600" b="1" dirty="0" smtClean="0">
                <a:latin typeface="Century Gothic" panose="020B0502020202020204" pitchFamily="34" charset="0"/>
                <a:cs typeface="Adobe Hebrew" panose="02040503050201020203" pitchFamily="18" charset="-79"/>
              </a:rPr>
              <a:t>focusing</a:t>
            </a:r>
            <a:r>
              <a:rPr lang="en-IN" sz="1600" dirty="0" smtClean="0">
                <a:latin typeface="Century Gothic" panose="020B0502020202020204" pitchFamily="34" charset="0"/>
                <a:cs typeface="Adobe Hebrew" panose="02040503050201020203" pitchFamily="18" charset="-79"/>
              </a:rPr>
              <a:t> here on :</a:t>
            </a:r>
          </a:p>
          <a:p>
            <a:endParaRPr lang="en-IN" sz="1600" dirty="0">
              <a:latin typeface="Century Gothic" panose="020B0502020202020204" pitchFamily="34" charset="0"/>
              <a:cs typeface="Adobe Hebrew" panose="02040503050201020203" pitchFamily="18" charset="-79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77771" y="2932822"/>
            <a:ext cx="7499169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6600" dirty="0" smtClean="0">
                <a:solidFill>
                  <a:srgbClr val="00B050"/>
                </a:solidFill>
                <a:latin typeface="Century Gothic" panose="020B0502020202020204" pitchFamily="34" charset="0"/>
                <a:cs typeface="Adobe Hebrew" panose="02040503050201020203" pitchFamily="18" charset="-79"/>
              </a:rPr>
              <a:t>Privacy</a:t>
            </a:r>
          </a:p>
          <a:p>
            <a:r>
              <a:rPr lang="en-IN" sz="6600" dirty="0" smtClean="0">
                <a:solidFill>
                  <a:srgbClr val="00B050"/>
                </a:solidFill>
                <a:latin typeface="Century Gothic" panose="020B0502020202020204" pitchFamily="34" charset="0"/>
                <a:cs typeface="Adobe Hebrew" panose="02040503050201020203" pitchFamily="18" charset="-79"/>
              </a:rPr>
              <a:t>Security </a:t>
            </a:r>
          </a:p>
          <a:p>
            <a:r>
              <a:rPr lang="en-IN" sz="6600" strike="sngStrike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cs typeface="Adobe Hebrew" panose="02040503050201020203" pitchFamily="18" charset="-79"/>
              </a:rPr>
              <a:t>Info</a:t>
            </a:r>
            <a:r>
              <a:rPr lang="en-IN" sz="5400" strike="sngStrike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cs typeface="Adobe Hebrew" panose="02040503050201020203" pitchFamily="18" charset="-79"/>
              </a:rPr>
              <a:t>+</a:t>
            </a:r>
            <a:r>
              <a:rPr lang="en-IN" sz="6600" strike="sngStrike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cs typeface="Adobe Hebrew" panose="02040503050201020203" pitchFamily="18" charset="-79"/>
              </a:rPr>
              <a:t>Performance</a:t>
            </a:r>
            <a:endParaRPr lang="en-IN" sz="6600" strike="sngStrike" dirty="0">
              <a:solidFill>
                <a:schemeClr val="tx1">
                  <a:lumMod val="85000"/>
                  <a:lumOff val="15000"/>
                </a:schemeClr>
              </a:solidFill>
              <a:latin typeface="Century Gothic" panose="020B0502020202020204" pitchFamily="34" charset="0"/>
              <a:cs typeface="Adobe Hebrew" panose="02040503050201020203" pitchFamily="18" charset="-79"/>
            </a:endParaRPr>
          </a:p>
        </p:txBody>
      </p:sp>
      <p:sp>
        <p:nvSpPr>
          <p:cNvPr id="37" name="Rectangle 36"/>
          <p:cNvSpPr/>
          <p:nvPr/>
        </p:nvSpPr>
        <p:spPr>
          <a:xfrm rot="16200000">
            <a:off x="7952091" y="5666089"/>
            <a:ext cx="91439" cy="229238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52351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895258" y="2196256"/>
            <a:ext cx="3577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N" sz="1600" dirty="0" smtClean="0">
              <a:solidFill>
                <a:schemeClr val="tx1">
                  <a:lumMod val="85000"/>
                  <a:lumOff val="15000"/>
                </a:schemeClr>
              </a:solidFill>
              <a:latin typeface="Century Gothic" panose="020B0502020202020204" pitchFamily="34" charset="0"/>
              <a:cs typeface="Adobe Hebrew" panose="02040503050201020203" pitchFamily="18" charset="-79"/>
            </a:endParaRPr>
          </a:p>
          <a:p>
            <a:r>
              <a:rPr lang="en-IN" sz="1600" i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entury Schoolbook" panose="02040604050505020304" pitchFamily="18" charset="0"/>
                <a:cs typeface="Adobe Hebrew" panose="02040503050201020203" pitchFamily="18" charset="-79"/>
              </a:rPr>
              <a:t>   </a:t>
            </a:r>
            <a:endParaRPr lang="en-IN" sz="1600" dirty="0" smtClean="0">
              <a:solidFill>
                <a:schemeClr val="tx1">
                  <a:lumMod val="85000"/>
                  <a:lumOff val="15000"/>
                </a:schemeClr>
              </a:solidFill>
              <a:latin typeface="Century Schoolbook" panose="02040604050505020304" pitchFamily="18" charset="0"/>
              <a:cs typeface="Adobe Hebrew" panose="02040503050201020203" pitchFamily="18" charset="-79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" y="0"/>
            <a:ext cx="9144000" cy="7391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" name="TextBox 7"/>
          <p:cNvSpPr txBox="1"/>
          <p:nvPr/>
        </p:nvSpPr>
        <p:spPr>
          <a:xfrm>
            <a:off x="171709" y="125626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 smtClean="0">
                <a:solidFill>
                  <a:schemeClr val="bg1">
                    <a:lumMod val="95000"/>
                  </a:schemeClr>
                </a:solidFill>
                <a:latin typeface="Century Gothic" panose="020B0502020202020204" pitchFamily="34" charset="0"/>
                <a:cs typeface="Adobe Hebrew" panose="02040503050201020203" pitchFamily="18" charset="-79"/>
              </a:rPr>
              <a:t>Approach</a:t>
            </a:r>
            <a:endParaRPr lang="en-IN" sz="2400" dirty="0">
              <a:solidFill>
                <a:schemeClr val="bg1">
                  <a:lumMod val="95000"/>
                </a:schemeClr>
              </a:solidFill>
              <a:latin typeface="Century Gothic" panose="020B0502020202020204" pitchFamily="34" charset="0"/>
              <a:cs typeface="Adobe Hebrew" panose="02040503050201020203" pitchFamily="18" charset="-79"/>
            </a:endParaRPr>
          </a:p>
        </p:txBody>
      </p:sp>
      <p:sp>
        <p:nvSpPr>
          <p:cNvPr id="9" name="Rectangle 8"/>
          <p:cNvSpPr/>
          <p:nvPr/>
        </p:nvSpPr>
        <p:spPr>
          <a:xfrm rot="16200000">
            <a:off x="7952091" y="5666089"/>
            <a:ext cx="91439" cy="229238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" name="TextBox 9"/>
          <p:cNvSpPr txBox="1"/>
          <p:nvPr/>
        </p:nvSpPr>
        <p:spPr>
          <a:xfrm>
            <a:off x="1314714" y="2791299"/>
            <a:ext cx="638828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4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cs typeface="Adobe Hebrew" panose="02040503050201020203" pitchFamily="18" charset="-79"/>
              </a:rPr>
              <a:t>Let user see data upfront</a:t>
            </a:r>
          </a:p>
        </p:txBody>
      </p:sp>
    </p:spTree>
    <p:extLst>
      <p:ext uri="{BB962C8B-B14F-4D97-AF65-F5344CB8AC3E}">
        <p14:creationId xmlns:p14="http://schemas.microsoft.com/office/powerpoint/2010/main" val="3186199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895258" y="2196256"/>
            <a:ext cx="3577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N" sz="1600" dirty="0" smtClean="0">
              <a:solidFill>
                <a:schemeClr val="tx1">
                  <a:lumMod val="85000"/>
                  <a:lumOff val="15000"/>
                </a:schemeClr>
              </a:solidFill>
              <a:latin typeface="Century Gothic" panose="020B0502020202020204" pitchFamily="34" charset="0"/>
              <a:cs typeface="Adobe Hebrew" panose="02040503050201020203" pitchFamily="18" charset="-79"/>
            </a:endParaRPr>
          </a:p>
          <a:p>
            <a:r>
              <a:rPr lang="en-IN" sz="1600" i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entury Schoolbook" panose="02040604050505020304" pitchFamily="18" charset="0"/>
                <a:cs typeface="Adobe Hebrew" panose="02040503050201020203" pitchFamily="18" charset="-79"/>
              </a:rPr>
              <a:t>   </a:t>
            </a:r>
            <a:endParaRPr lang="en-IN" sz="1600" dirty="0" smtClean="0">
              <a:solidFill>
                <a:schemeClr val="tx1">
                  <a:lumMod val="85000"/>
                  <a:lumOff val="15000"/>
                </a:schemeClr>
              </a:solidFill>
              <a:latin typeface="Century Schoolbook" panose="02040604050505020304" pitchFamily="18" charset="0"/>
              <a:cs typeface="Adobe Hebrew" panose="02040503050201020203" pitchFamily="18" charset="-79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" y="0"/>
            <a:ext cx="9144000" cy="7391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" name="TextBox 7"/>
          <p:cNvSpPr txBox="1"/>
          <p:nvPr/>
        </p:nvSpPr>
        <p:spPr>
          <a:xfrm>
            <a:off x="171709" y="125626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 smtClean="0">
                <a:solidFill>
                  <a:schemeClr val="bg1">
                    <a:lumMod val="95000"/>
                  </a:schemeClr>
                </a:solidFill>
                <a:latin typeface="Century Gothic" panose="020B0502020202020204" pitchFamily="34" charset="0"/>
                <a:cs typeface="Adobe Hebrew" panose="02040503050201020203" pitchFamily="18" charset="-79"/>
              </a:rPr>
              <a:t>Approach</a:t>
            </a:r>
            <a:endParaRPr lang="en-IN" sz="2400" dirty="0">
              <a:solidFill>
                <a:schemeClr val="bg1">
                  <a:lumMod val="95000"/>
                </a:schemeClr>
              </a:solidFill>
              <a:latin typeface="Century Gothic" panose="020B0502020202020204" pitchFamily="34" charset="0"/>
              <a:cs typeface="Adobe Hebrew" panose="02040503050201020203" pitchFamily="18" charset="-79"/>
            </a:endParaRPr>
          </a:p>
        </p:txBody>
      </p:sp>
      <p:sp>
        <p:nvSpPr>
          <p:cNvPr id="9" name="Rectangle 8"/>
          <p:cNvSpPr/>
          <p:nvPr/>
        </p:nvSpPr>
        <p:spPr>
          <a:xfrm rot="16200000">
            <a:off x="7952091" y="5666089"/>
            <a:ext cx="91439" cy="229238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" name="TextBox 9"/>
          <p:cNvSpPr txBox="1"/>
          <p:nvPr/>
        </p:nvSpPr>
        <p:spPr>
          <a:xfrm>
            <a:off x="995925" y="2781031"/>
            <a:ext cx="723787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4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cs typeface="Adobe Hebrew" panose="02040503050201020203" pitchFamily="18" charset="-79"/>
              </a:rPr>
              <a:t>Take well informed decisions</a:t>
            </a:r>
          </a:p>
        </p:txBody>
      </p:sp>
    </p:spTree>
    <p:extLst>
      <p:ext uri="{BB962C8B-B14F-4D97-AF65-F5344CB8AC3E}">
        <p14:creationId xmlns:p14="http://schemas.microsoft.com/office/powerpoint/2010/main" val="708673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4794924" y="1181100"/>
            <a:ext cx="1141526" cy="507345"/>
            <a:chOff x="3987800" y="854075"/>
            <a:chExt cx="1028700" cy="457200"/>
          </a:xfrm>
        </p:grpSpPr>
        <p:sp>
          <p:nvSpPr>
            <p:cNvPr id="5" name="Rectangle 4"/>
            <p:cNvSpPr/>
            <p:nvPr/>
          </p:nvSpPr>
          <p:spPr>
            <a:xfrm>
              <a:off x="3987800" y="854075"/>
              <a:ext cx="1028700" cy="4572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003040" y="951870"/>
              <a:ext cx="96051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1100" dirty="0" smtClean="0"/>
                <a:t>Splash screen</a:t>
              </a:r>
              <a:endParaRPr lang="en-IN" sz="1100" dirty="0"/>
            </a:p>
          </p:txBody>
        </p:sp>
      </p:grpSp>
      <p:sp>
        <p:nvSpPr>
          <p:cNvPr id="7" name="Rectangle 6"/>
          <p:cNvSpPr/>
          <p:nvPr/>
        </p:nvSpPr>
        <p:spPr>
          <a:xfrm>
            <a:off x="2241287" y="2297259"/>
            <a:ext cx="1141526" cy="50734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" name="TextBox 7"/>
          <p:cNvSpPr txBox="1"/>
          <p:nvPr/>
        </p:nvSpPr>
        <p:spPr>
          <a:xfrm>
            <a:off x="2258199" y="2405780"/>
            <a:ext cx="1080098" cy="2903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100" dirty="0" smtClean="0"/>
              <a:t>Prudent Level</a:t>
            </a:r>
            <a:endParaRPr lang="en-IN" sz="1100" dirty="0"/>
          </a:p>
        </p:txBody>
      </p:sp>
      <p:sp>
        <p:nvSpPr>
          <p:cNvPr id="9" name="Rectangle 8"/>
          <p:cNvSpPr/>
          <p:nvPr/>
        </p:nvSpPr>
        <p:spPr>
          <a:xfrm>
            <a:off x="7348561" y="2291622"/>
            <a:ext cx="1141526" cy="50734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" name="TextBox 9"/>
          <p:cNvSpPr txBox="1"/>
          <p:nvPr/>
        </p:nvSpPr>
        <p:spPr>
          <a:xfrm>
            <a:off x="7513448" y="2400143"/>
            <a:ext cx="815054" cy="2903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100" dirty="0" smtClean="0"/>
              <a:t>SOS Level</a:t>
            </a:r>
            <a:endParaRPr lang="en-IN" sz="1100" dirty="0"/>
          </a:p>
        </p:txBody>
      </p:sp>
      <p:sp>
        <p:nvSpPr>
          <p:cNvPr id="11" name="Rectangle 10"/>
          <p:cNvSpPr/>
          <p:nvPr/>
        </p:nvSpPr>
        <p:spPr>
          <a:xfrm>
            <a:off x="4794924" y="2297259"/>
            <a:ext cx="1141526" cy="50734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2" name="TextBox 11"/>
          <p:cNvSpPr txBox="1"/>
          <p:nvPr/>
        </p:nvSpPr>
        <p:spPr>
          <a:xfrm>
            <a:off x="4748417" y="2405780"/>
            <a:ext cx="1256202" cy="2903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100" dirty="0" smtClean="0"/>
              <a:t>Precaution Level</a:t>
            </a:r>
            <a:endParaRPr lang="en-IN" sz="1100" dirty="0"/>
          </a:p>
        </p:txBody>
      </p:sp>
      <p:cxnSp>
        <p:nvCxnSpPr>
          <p:cNvPr id="13" name="Elbow Connector 12"/>
          <p:cNvCxnSpPr>
            <a:stCxn id="6" idx="1"/>
            <a:endCxn id="7" idx="0"/>
          </p:cNvCxnSpPr>
          <p:nvPr/>
        </p:nvCxnSpPr>
        <p:spPr>
          <a:xfrm rot="10800000" flipV="1">
            <a:off x="2812050" y="1434773"/>
            <a:ext cx="1999785" cy="86248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/>
          <p:cNvCxnSpPr>
            <a:stCxn id="5" idx="3"/>
            <a:endCxn id="9" idx="0"/>
          </p:cNvCxnSpPr>
          <p:nvPr/>
        </p:nvCxnSpPr>
        <p:spPr>
          <a:xfrm>
            <a:off x="5936450" y="1434773"/>
            <a:ext cx="1982873" cy="85684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5" idx="2"/>
            <a:endCxn id="11" idx="0"/>
          </p:cNvCxnSpPr>
          <p:nvPr/>
        </p:nvCxnSpPr>
        <p:spPr>
          <a:xfrm>
            <a:off x="5365687" y="1688445"/>
            <a:ext cx="0" cy="6088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219658" y="3280239"/>
            <a:ext cx="1806584" cy="50734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7" name="TextBox 16"/>
          <p:cNvSpPr txBox="1"/>
          <p:nvPr/>
        </p:nvSpPr>
        <p:spPr>
          <a:xfrm>
            <a:off x="382783" y="3388760"/>
            <a:ext cx="1480333" cy="2903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100" dirty="0" smtClean="0"/>
              <a:t>Check Phone Health</a:t>
            </a:r>
            <a:endParaRPr lang="en-IN" sz="1100" dirty="0"/>
          </a:p>
        </p:txBody>
      </p:sp>
      <p:sp>
        <p:nvSpPr>
          <p:cNvPr id="18" name="Rectangle 17"/>
          <p:cNvSpPr/>
          <p:nvPr/>
        </p:nvSpPr>
        <p:spPr>
          <a:xfrm>
            <a:off x="2241287" y="3280239"/>
            <a:ext cx="1806584" cy="50734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9" name="TextBox 18"/>
          <p:cNvSpPr txBox="1"/>
          <p:nvPr/>
        </p:nvSpPr>
        <p:spPr>
          <a:xfrm>
            <a:off x="2404412" y="3388760"/>
            <a:ext cx="1460765" cy="2903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100" dirty="0" smtClean="0"/>
              <a:t>Boost Phone Health</a:t>
            </a:r>
            <a:endParaRPr lang="en-IN" sz="1100" dirty="0"/>
          </a:p>
        </p:txBody>
      </p:sp>
      <p:cxnSp>
        <p:nvCxnSpPr>
          <p:cNvPr id="20" name="Elbow Connector 19"/>
          <p:cNvCxnSpPr>
            <a:stCxn id="7" idx="1"/>
            <a:endCxn id="16" idx="0"/>
          </p:cNvCxnSpPr>
          <p:nvPr/>
        </p:nvCxnSpPr>
        <p:spPr>
          <a:xfrm rot="10800000" flipV="1">
            <a:off x="1122951" y="2550932"/>
            <a:ext cx="1118336" cy="72930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/>
          <p:cNvCxnSpPr>
            <a:stCxn id="7" idx="3"/>
          </p:cNvCxnSpPr>
          <p:nvPr/>
        </p:nvCxnSpPr>
        <p:spPr>
          <a:xfrm>
            <a:off x="3382814" y="2550932"/>
            <a:ext cx="202415" cy="72930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1711489" y="4263219"/>
            <a:ext cx="1369645" cy="50734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3" name="TextBox 22"/>
          <p:cNvSpPr txBox="1"/>
          <p:nvPr/>
        </p:nvSpPr>
        <p:spPr>
          <a:xfrm>
            <a:off x="1788763" y="4371740"/>
            <a:ext cx="1231298" cy="2903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100" dirty="0" smtClean="0"/>
              <a:t>Clean cache etc.</a:t>
            </a:r>
            <a:endParaRPr lang="en-IN" sz="1100" dirty="0"/>
          </a:p>
        </p:txBody>
      </p:sp>
      <p:sp>
        <p:nvSpPr>
          <p:cNvPr id="24" name="Rectangle 23"/>
          <p:cNvSpPr/>
          <p:nvPr/>
        </p:nvSpPr>
        <p:spPr>
          <a:xfrm>
            <a:off x="3180355" y="4263219"/>
            <a:ext cx="1369645" cy="50734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5" name="TextBox 24"/>
          <p:cNvSpPr txBox="1"/>
          <p:nvPr/>
        </p:nvSpPr>
        <p:spPr>
          <a:xfrm>
            <a:off x="3373530" y="4371740"/>
            <a:ext cx="1007168" cy="2903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100" dirty="0" smtClean="0"/>
              <a:t>Set a profile.</a:t>
            </a:r>
            <a:endParaRPr lang="en-IN" sz="1100" dirty="0"/>
          </a:p>
        </p:txBody>
      </p:sp>
      <p:cxnSp>
        <p:nvCxnSpPr>
          <p:cNvPr id="26" name="Elbow Connector 25"/>
          <p:cNvCxnSpPr>
            <a:stCxn id="18" idx="2"/>
            <a:endCxn id="22" idx="0"/>
          </p:cNvCxnSpPr>
          <p:nvPr/>
        </p:nvCxnSpPr>
        <p:spPr>
          <a:xfrm rot="5400000">
            <a:off x="2532629" y="3651268"/>
            <a:ext cx="475635" cy="74826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Elbow Connector 26"/>
          <p:cNvCxnSpPr>
            <a:stCxn id="18" idx="2"/>
            <a:endCxn id="24" idx="0"/>
          </p:cNvCxnSpPr>
          <p:nvPr/>
        </p:nvCxnSpPr>
        <p:spPr>
          <a:xfrm rot="16200000" flipH="1">
            <a:off x="3267061" y="3665102"/>
            <a:ext cx="475635" cy="72059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4462394" y="3292211"/>
            <a:ext cx="1980583" cy="50734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29" name="Elbow Connector 28"/>
          <p:cNvCxnSpPr>
            <a:stCxn id="28" idx="2"/>
            <a:endCxn id="24" idx="3"/>
          </p:cNvCxnSpPr>
          <p:nvPr/>
        </p:nvCxnSpPr>
        <p:spPr>
          <a:xfrm rot="5400000">
            <a:off x="4642676" y="3706880"/>
            <a:ext cx="717335" cy="90268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171709" y="4263219"/>
            <a:ext cx="1369645" cy="115019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1" name="TextBox 30"/>
          <p:cNvSpPr txBox="1"/>
          <p:nvPr/>
        </p:nvSpPr>
        <p:spPr>
          <a:xfrm>
            <a:off x="248983" y="4371740"/>
            <a:ext cx="1165482" cy="12295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100" dirty="0" smtClean="0"/>
              <a:t>Battery info,</a:t>
            </a:r>
          </a:p>
          <a:p>
            <a:r>
              <a:rPr lang="en-IN" sz="1100" dirty="0" smtClean="0"/>
              <a:t>Process,</a:t>
            </a:r>
          </a:p>
          <a:p>
            <a:r>
              <a:rPr lang="en-IN" sz="1100" dirty="0" smtClean="0"/>
              <a:t>Ram usage,</a:t>
            </a:r>
          </a:p>
          <a:p>
            <a:r>
              <a:rPr lang="en-IN" sz="1100" dirty="0" smtClean="0"/>
              <a:t>Memory status</a:t>
            </a:r>
          </a:p>
          <a:p>
            <a:r>
              <a:rPr lang="en-IN" sz="1100" dirty="0" smtClean="0"/>
              <a:t>Etc.</a:t>
            </a:r>
          </a:p>
          <a:p>
            <a:endParaRPr lang="en-IN" sz="1100" dirty="0"/>
          </a:p>
        </p:txBody>
      </p:sp>
      <p:cxnSp>
        <p:nvCxnSpPr>
          <p:cNvPr id="32" name="Elbow Connector 31"/>
          <p:cNvCxnSpPr>
            <a:stCxn id="16" idx="2"/>
            <a:endCxn id="30" idx="0"/>
          </p:cNvCxnSpPr>
          <p:nvPr/>
        </p:nvCxnSpPr>
        <p:spPr>
          <a:xfrm rot="5400000">
            <a:off x="751924" y="3892192"/>
            <a:ext cx="475635" cy="26641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11" idx="2"/>
            <a:endCxn id="28" idx="0"/>
          </p:cNvCxnSpPr>
          <p:nvPr/>
        </p:nvCxnSpPr>
        <p:spPr>
          <a:xfrm rot="16200000" flipH="1">
            <a:off x="5165383" y="3004908"/>
            <a:ext cx="487607" cy="8699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7092972" y="3295021"/>
            <a:ext cx="1806584" cy="50734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5" name="TextBox 34"/>
          <p:cNvSpPr txBox="1"/>
          <p:nvPr/>
        </p:nvSpPr>
        <p:spPr>
          <a:xfrm>
            <a:off x="7348561" y="3321409"/>
            <a:ext cx="1341585" cy="4781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100" dirty="0" smtClean="0"/>
              <a:t>Display apps &amp;</a:t>
            </a:r>
          </a:p>
          <a:p>
            <a:r>
              <a:rPr lang="en-IN" sz="1100" dirty="0" smtClean="0"/>
              <a:t>there permissions</a:t>
            </a:r>
            <a:endParaRPr lang="en-IN" sz="1100" dirty="0"/>
          </a:p>
        </p:txBody>
      </p:sp>
      <p:cxnSp>
        <p:nvCxnSpPr>
          <p:cNvPr id="36" name="Elbow Connector 35"/>
          <p:cNvCxnSpPr>
            <a:stCxn id="9" idx="2"/>
            <a:endCxn id="35" idx="0"/>
          </p:cNvCxnSpPr>
          <p:nvPr/>
        </p:nvCxnSpPr>
        <p:spPr>
          <a:xfrm rot="16200000" flipH="1">
            <a:off x="7708117" y="3010172"/>
            <a:ext cx="522442" cy="10003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>
            <a:off x="7311441" y="4252928"/>
            <a:ext cx="1369645" cy="73357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8" name="TextBox 37"/>
          <p:cNvSpPr txBox="1"/>
          <p:nvPr/>
        </p:nvSpPr>
        <p:spPr>
          <a:xfrm>
            <a:off x="7307269" y="4380639"/>
            <a:ext cx="131799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100" dirty="0" smtClean="0"/>
              <a:t>Revoke permissions</a:t>
            </a:r>
          </a:p>
          <a:p>
            <a:r>
              <a:rPr lang="en-IN" sz="1100" dirty="0" smtClean="0"/>
              <a:t>, uninstall apps </a:t>
            </a:r>
            <a:endParaRPr lang="en-IN" sz="1100" dirty="0"/>
          </a:p>
        </p:txBody>
      </p:sp>
      <p:cxnSp>
        <p:nvCxnSpPr>
          <p:cNvPr id="39" name="Straight Arrow Connector 38"/>
          <p:cNvCxnSpPr>
            <a:stCxn id="34" idx="2"/>
            <a:endCxn id="37" idx="0"/>
          </p:cNvCxnSpPr>
          <p:nvPr/>
        </p:nvCxnSpPr>
        <p:spPr>
          <a:xfrm flipH="1">
            <a:off x="7996263" y="3802366"/>
            <a:ext cx="1" cy="4505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4482124" y="3400732"/>
            <a:ext cx="202331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100" dirty="0" smtClean="0"/>
              <a:t>Scan device for possible threats.</a:t>
            </a:r>
            <a:endParaRPr lang="en-IN" sz="1100" dirty="0"/>
          </a:p>
        </p:txBody>
      </p:sp>
      <p:sp>
        <p:nvSpPr>
          <p:cNvPr id="41" name="Rectangle 40"/>
          <p:cNvSpPr/>
          <p:nvPr/>
        </p:nvSpPr>
        <p:spPr>
          <a:xfrm>
            <a:off x="1" y="0"/>
            <a:ext cx="9144000" cy="7391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2" name="TextBox 41"/>
          <p:cNvSpPr txBox="1"/>
          <p:nvPr/>
        </p:nvSpPr>
        <p:spPr>
          <a:xfrm>
            <a:off x="171709" y="125626"/>
            <a:ext cx="63289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 smtClean="0">
                <a:solidFill>
                  <a:schemeClr val="bg1">
                    <a:lumMod val="95000"/>
                  </a:schemeClr>
                </a:solidFill>
                <a:latin typeface="Century Gothic" panose="020B0502020202020204" pitchFamily="34" charset="0"/>
                <a:cs typeface="Adobe Hebrew" panose="02040503050201020203" pitchFamily="18" charset="-79"/>
              </a:rPr>
              <a:t>Earlier proposed </a:t>
            </a:r>
            <a:r>
              <a:rPr lang="en-IN" sz="2400" dirty="0">
                <a:solidFill>
                  <a:schemeClr val="bg1">
                    <a:lumMod val="95000"/>
                  </a:schemeClr>
                </a:solidFill>
                <a:latin typeface="Century Gothic" panose="020B0502020202020204" pitchFamily="34" charset="0"/>
                <a:cs typeface="Adobe Hebrew" panose="02040503050201020203" pitchFamily="18" charset="-79"/>
              </a:rPr>
              <a:t>Information Architecture</a:t>
            </a:r>
          </a:p>
        </p:txBody>
      </p:sp>
      <p:sp>
        <p:nvSpPr>
          <p:cNvPr id="43" name="Rectangle 42"/>
          <p:cNvSpPr/>
          <p:nvPr/>
        </p:nvSpPr>
        <p:spPr>
          <a:xfrm rot="16200000">
            <a:off x="7952091" y="5666089"/>
            <a:ext cx="91439" cy="229238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442742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Elbow Connector 13"/>
          <p:cNvCxnSpPr>
            <a:stCxn id="3" idx="1"/>
          </p:cNvCxnSpPr>
          <p:nvPr/>
        </p:nvCxnSpPr>
        <p:spPr>
          <a:xfrm rot="10800000" flipV="1">
            <a:off x="-2458237" y="1389134"/>
            <a:ext cx="6616261" cy="4011454"/>
          </a:xfrm>
          <a:prstGeom prst="bentConnector2">
            <a:avLst/>
          </a:prstGeom>
          <a:ln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2" idx="2"/>
          </p:cNvCxnSpPr>
          <p:nvPr/>
        </p:nvCxnSpPr>
        <p:spPr>
          <a:xfrm flipH="1">
            <a:off x="95399" y="1649458"/>
            <a:ext cx="4652291" cy="3751130"/>
          </a:xfrm>
          <a:prstGeom prst="straightConnector1">
            <a:avLst/>
          </a:prstGeom>
          <a:ln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/>
          <p:cNvSpPr/>
          <p:nvPr/>
        </p:nvSpPr>
        <p:spPr>
          <a:xfrm>
            <a:off x="1" y="0"/>
            <a:ext cx="9144000" cy="7391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3" name="TextBox 42"/>
          <p:cNvSpPr txBox="1"/>
          <p:nvPr/>
        </p:nvSpPr>
        <p:spPr>
          <a:xfrm>
            <a:off x="171709" y="125626"/>
            <a:ext cx="60131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 smtClean="0">
                <a:solidFill>
                  <a:schemeClr val="bg1">
                    <a:lumMod val="95000"/>
                  </a:schemeClr>
                </a:solidFill>
                <a:latin typeface="Century Gothic" panose="020B0502020202020204" pitchFamily="34" charset="0"/>
                <a:cs typeface="Adobe Hebrew" panose="02040503050201020203" pitchFamily="18" charset="-79"/>
              </a:rPr>
              <a:t>New modified Information Architecture</a:t>
            </a:r>
            <a:endParaRPr lang="en-IN" sz="2400" dirty="0">
              <a:solidFill>
                <a:schemeClr val="bg1">
                  <a:lumMod val="95000"/>
                </a:schemeClr>
              </a:solidFill>
              <a:latin typeface="Century Gothic" panose="020B0502020202020204" pitchFamily="34" charset="0"/>
              <a:cs typeface="Adobe Hebrew" panose="02040503050201020203" pitchFamily="18" charset="-79"/>
            </a:endParaRPr>
          </a:p>
        </p:txBody>
      </p:sp>
      <p:sp>
        <p:nvSpPr>
          <p:cNvPr id="45" name="Rectangle 44"/>
          <p:cNvSpPr/>
          <p:nvPr/>
        </p:nvSpPr>
        <p:spPr>
          <a:xfrm rot="16200000">
            <a:off x="7952091" y="5666089"/>
            <a:ext cx="91439" cy="229238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136" name="Straight Connector 135"/>
          <p:cNvCxnSpPr/>
          <p:nvPr/>
        </p:nvCxnSpPr>
        <p:spPr>
          <a:xfrm flipH="1">
            <a:off x="5319942" y="2315033"/>
            <a:ext cx="496006" cy="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31" name="Straight Connector 130"/>
          <p:cNvCxnSpPr/>
          <p:nvPr/>
        </p:nvCxnSpPr>
        <p:spPr>
          <a:xfrm flipH="1">
            <a:off x="6410603" y="3284992"/>
            <a:ext cx="786" cy="350414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prstDash val="sysDot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1" name="Straight Connector 90"/>
          <p:cNvCxnSpPr>
            <a:endCxn id="89" idx="0"/>
          </p:cNvCxnSpPr>
          <p:nvPr/>
        </p:nvCxnSpPr>
        <p:spPr>
          <a:xfrm flipH="1">
            <a:off x="4757214" y="3287920"/>
            <a:ext cx="786" cy="350414"/>
          </a:xfrm>
          <a:prstGeom prst="line">
            <a:avLst/>
          </a:prstGeom>
          <a:ln w="38100">
            <a:solidFill>
              <a:schemeClr val="accent1"/>
            </a:solidFill>
            <a:prstDash val="sysDot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30" name="Straight Connector 129"/>
          <p:cNvCxnSpPr/>
          <p:nvPr/>
        </p:nvCxnSpPr>
        <p:spPr>
          <a:xfrm flipH="1">
            <a:off x="3042306" y="3298377"/>
            <a:ext cx="786" cy="350414"/>
          </a:xfrm>
          <a:prstGeom prst="line">
            <a:avLst/>
          </a:prstGeom>
          <a:ln w="38100">
            <a:solidFill>
              <a:schemeClr val="accent2"/>
            </a:solidFill>
            <a:prstDash val="sysDot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20" name="Rectangle 119"/>
          <p:cNvSpPr/>
          <p:nvPr/>
        </p:nvSpPr>
        <p:spPr>
          <a:xfrm>
            <a:off x="2319616" y="3806837"/>
            <a:ext cx="1454233" cy="89401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12" name="Rectangle 111"/>
          <p:cNvSpPr/>
          <p:nvPr/>
        </p:nvSpPr>
        <p:spPr>
          <a:xfrm>
            <a:off x="3886395" y="4502619"/>
            <a:ext cx="1814487" cy="124369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" name="Rectangle 1"/>
          <p:cNvSpPr/>
          <p:nvPr/>
        </p:nvSpPr>
        <p:spPr>
          <a:xfrm>
            <a:off x="4176927" y="1142113"/>
            <a:ext cx="1141526" cy="507345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" name="TextBox 2"/>
          <p:cNvSpPr txBox="1"/>
          <p:nvPr/>
        </p:nvSpPr>
        <p:spPr>
          <a:xfrm>
            <a:off x="4158023" y="1250634"/>
            <a:ext cx="1197764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IN" sz="12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Splash screen</a:t>
            </a:r>
            <a:endParaRPr lang="en-IN" sz="12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cxnSp>
        <p:nvCxnSpPr>
          <p:cNvPr id="16" name="Elbow Connector 15"/>
          <p:cNvCxnSpPr/>
          <p:nvPr/>
        </p:nvCxnSpPr>
        <p:spPr>
          <a:xfrm>
            <a:off x="6303442" y="1548759"/>
            <a:ext cx="1982873" cy="856849"/>
          </a:xfrm>
          <a:prstGeom prst="bentConnector2">
            <a:avLst/>
          </a:prstGeom>
          <a:ln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/>
          <p:cNvSpPr/>
          <p:nvPr/>
        </p:nvSpPr>
        <p:spPr>
          <a:xfrm>
            <a:off x="4176927" y="2044828"/>
            <a:ext cx="1141526" cy="507345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3" name="TextBox 62"/>
          <p:cNvSpPr txBox="1"/>
          <p:nvPr/>
        </p:nvSpPr>
        <p:spPr>
          <a:xfrm>
            <a:off x="4186599" y="2159690"/>
            <a:ext cx="1176925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IN" sz="12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Home screen</a:t>
            </a:r>
            <a:endParaRPr lang="en-IN" sz="12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cxnSp>
        <p:nvCxnSpPr>
          <p:cNvPr id="47" name="Straight Connector 46"/>
          <p:cNvCxnSpPr>
            <a:stCxn id="2" idx="2"/>
            <a:endCxn id="61" idx="0"/>
          </p:cNvCxnSpPr>
          <p:nvPr/>
        </p:nvCxnSpPr>
        <p:spPr>
          <a:xfrm>
            <a:off x="4747690" y="1649458"/>
            <a:ext cx="0" cy="39537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73" name="Rectangle 72"/>
          <p:cNvSpPr/>
          <p:nvPr/>
        </p:nvSpPr>
        <p:spPr>
          <a:xfrm>
            <a:off x="2487451" y="2785261"/>
            <a:ext cx="1141526" cy="507345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5" name="TextBox 74"/>
          <p:cNvSpPr txBox="1"/>
          <p:nvPr/>
        </p:nvSpPr>
        <p:spPr>
          <a:xfrm>
            <a:off x="2749065" y="2909144"/>
            <a:ext cx="561372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IN" sz="12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Scan</a:t>
            </a:r>
            <a:endParaRPr lang="en-IN" sz="12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76" name="Rectangle 75"/>
          <p:cNvSpPr/>
          <p:nvPr/>
        </p:nvSpPr>
        <p:spPr>
          <a:xfrm>
            <a:off x="4176927" y="2785261"/>
            <a:ext cx="1141526" cy="507345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9" name="TextBox 78"/>
          <p:cNvSpPr txBox="1"/>
          <p:nvPr/>
        </p:nvSpPr>
        <p:spPr>
          <a:xfrm>
            <a:off x="4408443" y="2909144"/>
            <a:ext cx="665567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IN" sz="12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Phone</a:t>
            </a:r>
            <a:endParaRPr lang="en-IN" sz="12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82" name="Rectangle 81"/>
          <p:cNvSpPr/>
          <p:nvPr/>
        </p:nvSpPr>
        <p:spPr>
          <a:xfrm>
            <a:off x="5840627" y="2785261"/>
            <a:ext cx="1141526" cy="507345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4" name="TextBox 83"/>
          <p:cNvSpPr txBox="1"/>
          <p:nvPr/>
        </p:nvSpPr>
        <p:spPr>
          <a:xfrm>
            <a:off x="6128299" y="2900162"/>
            <a:ext cx="566181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IN" sz="12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Apps</a:t>
            </a:r>
            <a:endParaRPr lang="en-IN" sz="12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cxnSp>
        <p:nvCxnSpPr>
          <p:cNvPr id="85" name="Straight Connector 84"/>
          <p:cNvCxnSpPr>
            <a:endCxn id="76" idx="0"/>
          </p:cNvCxnSpPr>
          <p:nvPr/>
        </p:nvCxnSpPr>
        <p:spPr>
          <a:xfrm>
            <a:off x="4746888" y="2550894"/>
            <a:ext cx="802" cy="234367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 flipH="1">
            <a:off x="5335097" y="3038933"/>
            <a:ext cx="496006" cy="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 flipH="1">
            <a:off x="3648027" y="3038662"/>
            <a:ext cx="496006" cy="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89" name="Rectangle 88"/>
          <p:cNvSpPr/>
          <p:nvPr/>
        </p:nvSpPr>
        <p:spPr>
          <a:xfrm>
            <a:off x="4186451" y="3638334"/>
            <a:ext cx="1141526" cy="316774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0" name="TextBox 89"/>
          <p:cNvSpPr txBox="1"/>
          <p:nvPr/>
        </p:nvSpPr>
        <p:spPr>
          <a:xfrm>
            <a:off x="4265240" y="3673611"/>
            <a:ext cx="1047082" cy="24622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IN" sz="10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Display profile</a:t>
            </a:r>
            <a:endParaRPr lang="en-IN" sz="10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96" name="Rectangle 95"/>
          <p:cNvSpPr/>
          <p:nvPr/>
        </p:nvSpPr>
        <p:spPr>
          <a:xfrm>
            <a:off x="4186451" y="4321691"/>
            <a:ext cx="1141526" cy="316774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7" name="Rectangle 96"/>
          <p:cNvSpPr/>
          <p:nvPr/>
        </p:nvSpPr>
        <p:spPr>
          <a:xfrm>
            <a:off x="2487451" y="3638334"/>
            <a:ext cx="1141526" cy="316774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8" name="Rectangle 97"/>
          <p:cNvSpPr/>
          <p:nvPr/>
        </p:nvSpPr>
        <p:spPr>
          <a:xfrm>
            <a:off x="5878135" y="3638334"/>
            <a:ext cx="1141526" cy="316774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9" name="Rectangle 98"/>
          <p:cNvSpPr/>
          <p:nvPr/>
        </p:nvSpPr>
        <p:spPr>
          <a:xfrm>
            <a:off x="5877590" y="4319475"/>
            <a:ext cx="1341022" cy="316774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0" name="TextBox 99"/>
          <p:cNvSpPr txBox="1"/>
          <p:nvPr/>
        </p:nvSpPr>
        <p:spPr>
          <a:xfrm>
            <a:off x="4270615" y="4354752"/>
            <a:ext cx="965329" cy="24622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IN" sz="10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Boost phone</a:t>
            </a:r>
            <a:endParaRPr lang="en-IN" sz="10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2438432" y="3673611"/>
            <a:ext cx="1268296" cy="24622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IN" sz="10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Is Device secure?</a:t>
            </a:r>
            <a:endParaRPr lang="en-IN" sz="10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110" name="Group 109"/>
          <p:cNvGrpSpPr/>
          <p:nvPr/>
        </p:nvGrpSpPr>
        <p:grpSpPr>
          <a:xfrm>
            <a:off x="4296288" y="4686844"/>
            <a:ext cx="957545" cy="265719"/>
            <a:chOff x="3248695" y="4364926"/>
            <a:chExt cx="957545" cy="265719"/>
          </a:xfrm>
        </p:grpSpPr>
        <p:sp>
          <p:nvSpPr>
            <p:cNvPr id="103" name="Rectangle 102"/>
            <p:cNvSpPr/>
            <p:nvPr/>
          </p:nvSpPr>
          <p:spPr>
            <a:xfrm>
              <a:off x="3248696" y="4364926"/>
              <a:ext cx="957544" cy="265719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04" name="TextBox 103"/>
            <p:cNvSpPr txBox="1"/>
            <p:nvPr/>
          </p:nvSpPr>
          <p:spPr>
            <a:xfrm>
              <a:off x="3248695" y="4378934"/>
              <a:ext cx="933269" cy="2308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IN" sz="9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entury Gothic" panose="020B0502020202020204" pitchFamily="34" charset="0"/>
                </a:rPr>
                <a:t>Clean cache</a:t>
              </a:r>
              <a:endParaRPr lang="en-IN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endParaRPr>
            </a:p>
          </p:txBody>
        </p:sp>
      </p:grpSp>
      <p:grpSp>
        <p:nvGrpSpPr>
          <p:cNvPr id="111" name="Group 110"/>
          <p:cNvGrpSpPr/>
          <p:nvPr/>
        </p:nvGrpSpPr>
        <p:grpSpPr>
          <a:xfrm>
            <a:off x="4131962" y="5298357"/>
            <a:ext cx="1380506" cy="265719"/>
            <a:chOff x="3923587" y="4725025"/>
            <a:chExt cx="1380506" cy="265719"/>
          </a:xfrm>
        </p:grpSpPr>
        <p:sp>
          <p:nvSpPr>
            <p:cNvPr id="105" name="Rectangle 104"/>
            <p:cNvSpPr/>
            <p:nvPr/>
          </p:nvSpPr>
          <p:spPr>
            <a:xfrm>
              <a:off x="3923587" y="4725025"/>
              <a:ext cx="1380505" cy="265719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06" name="TextBox 105"/>
            <p:cNvSpPr txBox="1"/>
            <p:nvPr/>
          </p:nvSpPr>
          <p:spPr>
            <a:xfrm>
              <a:off x="3923587" y="4739033"/>
              <a:ext cx="1380506" cy="2308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IN" sz="9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entury Gothic" panose="020B0502020202020204" pitchFamily="34" charset="0"/>
                </a:rPr>
                <a:t>Clean browser history</a:t>
              </a:r>
              <a:endParaRPr lang="en-IN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endParaRPr>
            </a:p>
          </p:txBody>
        </p:sp>
      </p:grpSp>
      <p:grpSp>
        <p:nvGrpSpPr>
          <p:cNvPr id="109" name="Group 108"/>
          <p:cNvGrpSpPr/>
          <p:nvPr/>
        </p:nvGrpSpPr>
        <p:grpSpPr>
          <a:xfrm>
            <a:off x="3983266" y="4994071"/>
            <a:ext cx="1632178" cy="265719"/>
            <a:chOff x="4648022" y="4350918"/>
            <a:chExt cx="1632178" cy="265719"/>
          </a:xfrm>
        </p:grpSpPr>
        <p:sp>
          <p:nvSpPr>
            <p:cNvPr id="107" name="Rectangle 106"/>
            <p:cNvSpPr/>
            <p:nvPr/>
          </p:nvSpPr>
          <p:spPr>
            <a:xfrm>
              <a:off x="4648022" y="4350918"/>
              <a:ext cx="1632178" cy="265719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08" name="TextBox 107"/>
            <p:cNvSpPr txBox="1"/>
            <p:nvPr/>
          </p:nvSpPr>
          <p:spPr>
            <a:xfrm>
              <a:off x="4648022" y="4364926"/>
              <a:ext cx="1632178" cy="2308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IN" sz="9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entury Gothic" panose="020B0502020202020204" pitchFamily="34" charset="0"/>
                </a:rPr>
                <a:t>Kill background processes</a:t>
              </a:r>
              <a:endParaRPr lang="en-IN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endParaRPr>
            </a:p>
          </p:txBody>
        </p:sp>
      </p:grpSp>
      <p:sp>
        <p:nvSpPr>
          <p:cNvPr id="118" name="Rectangle 117"/>
          <p:cNvSpPr/>
          <p:nvPr/>
        </p:nvSpPr>
        <p:spPr>
          <a:xfrm>
            <a:off x="4186453" y="3979443"/>
            <a:ext cx="1141526" cy="316774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19" name="TextBox 118"/>
          <p:cNvSpPr txBox="1"/>
          <p:nvPr/>
        </p:nvSpPr>
        <p:spPr>
          <a:xfrm>
            <a:off x="4265242" y="4014720"/>
            <a:ext cx="1016625" cy="24622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IN" sz="10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Phone health</a:t>
            </a:r>
            <a:endParaRPr lang="en-IN" sz="10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28" name="Rectangle 127"/>
          <p:cNvSpPr/>
          <p:nvPr/>
        </p:nvSpPr>
        <p:spPr>
          <a:xfrm>
            <a:off x="2505359" y="4308307"/>
            <a:ext cx="1135248" cy="26571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29" name="TextBox 128"/>
          <p:cNvSpPr txBox="1"/>
          <p:nvPr/>
        </p:nvSpPr>
        <p:spPr>
          <a:xfrm>
            <a:off x="2505360" y="4317799"/>
            <a:ext cx="1135247" cy="2308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IN" sz="9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User takes action</a:t>
            </a:r>
            <a:endParaRPr lang="en-IN" sz="900" dirty="0">
              <a:solidFill>
                <a:schemeClr val="tx1">
                  <a:lumMod val="85000"/>
                  <a:lumOff val="1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5963829" y="3673611"/>
            <a:ext cx="970137" cy="24622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IN" sz="10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Search apps</a:t>
            </a:r>
            <a:endParaRPr lang="en-IN" sz="10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33" name="Rectangle 132"/>
          <p:cNvSpPr/>
          <p:nvPr/>
        </p:nvSpPr>
        <p:spPr>
          <a:xfrm>
            <a:off x="5877590" y="3979443"/>
            <a:ext cx="1142071" cy="316774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34" name="TextBox 133"/>
          <p:cNvSpPr txBox="1"/>
          <p:nvPr/>
        </p:nvSpPr>
        <p:spPr>
          <a:xfrm>
            <a:off x="6049010" y="4014720"/>
            <a:ext cx="747320" cy="24622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IN" sz="10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App filter</a:t>
            </a:r>
            <a:endParaRPr lang="en-IN" sz="10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5956355" y="4356967"/>
            <a:ext cx="1160895" cy="24622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IN" sz="10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Check app info</a:t>
            </a:r>
            <a:endParaRPr lang="en-IN" sz="10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37" name="Rectangle 136"/>
          <p:cNvSpPr/>
          <p:nvPr/>
        </p:nvSpPr>
        <p:spPr>
          <a:xfrm>
            <a:off x="5831103" y="2044828"/>
            <a:ext cx="1470223" cy="507345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38" name="TextBox 137"/>
          <p:cNvSpPr txBox="1"/>
          <p:nvPr/>
        </p:nvSpPr>
        <p:spPr>
          <a:xfrm>
            <a:off x="6118775" y="2153388"/>
            <a:ext cx="1104790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IN" sz="12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Notifications</a:t>
            </a:r>
            <a:endParaRPr lang="en-IN" sz="12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2505359" y="4001990"/>
            <a:ext cx="1135248" cy="26571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6" name="TextBox 65"/>
          <p:cNvSpPr txBox="1"/>
          <p:nvPr/>
        </p:nvSpPr>
        <p:spPr>
          <a:xfrm>
            <a:off x="2558700" y="4011482"/>
            <a:ext cx="1059906" cy="2308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IN" sz="9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Scan for threats</a:t>
            </a:r>
            <a:endParaRPr lang="en-IN" sz="900" dirty="0">
              <a:solidFill>
                <a:schemeClr val="tx1">
                  <a:lumMod val="85000"/>
                  <a:lumOff val="15000"/>
                </a:schemeClr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2821892" y="6079659"/>
            <a:ext cx="466794" cy="283927"/>
            <a:chOff x="253196" y="1777225"/>
            <a:chExt cx="466794" cy="283927"/>
          </a:xfrm>
        </p:grpSpPr>
        <p:sp>
          <p:nvSpPr>
            <p:cNvPr id="74" name="Rectangle 73"/>
            <p:cNvSpPr/>
            <p:nvPr/>
          </p:nvSpPr>
          <p:spPr>
            <a:xfrm>
              <a:off x="253196" y="1777225"/>
              <a:ext cx="447890" cy="283927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253196" y="1777225"/>
              <a:ext cx="466794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IN" sz="1200" dirty="0" smtClean="0">
                  <a:solidFill>
                    <a:schemeClr val="bg1"/>
                  </a:solidFill>
                  <a:latin typeface="Century Gothic" panose="020B0502020202020204" pitchFamily="34" charset="0"/>
                </a:rPr>
                <a:t>End</a:t>
              </a:r>
              <a:endParaRPr lang="en-IN" sz="1200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</p:grpSp>
      <p:grpSp>
        <p:nvGrpSpPr>
          <p:cNvPr id="78" name="Group 77"/>
          <p:cNvGrpSpPr/>
          <p:nvPr/>
        </p:nvGrpSpPr>
        <p:grpSpPr>
          <a:xfrm>
            <a:off x="4559194" y="6079659"/>
            <a:ext cx="466794" cy="283927"/>
            <a:chOff x="253196" y="1777225"/>
            <a:chExt cx="466794" cy="283927"/>
          </a:xfrm>
        </p:grpSpPr>
        <p:sp>
          <p:nvSpPr>
            <p:cNvPr id="80" name="Rectangle 79"/>
            <p:cNvSpPr/>
            <p:nvPr/>
          </p:nvSpPr>
          <p:spPr>
            <a:xfrm>
              <a:off x="253196" y="1777225"/>
              <a:ext cx="447890" cy="283927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253196" y="1777225"/>
              <a:ext cx="466794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IN" sz="1200" dirty="0" smtClean="0">
                  <a:solidFill>
                    <a:schemeClr val="bg1"/>
                  </a:solidFill>
                  <a:latin typeface="Century Gothic" panose="020B0502020202020204" pitchFamily="34" charset="0"/>
                </a:rPr>
                <a:t>End</a:t>
              </a:r>
              <a:endParaRPr lang="en-IN" sz="1200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</p:grpSp>
      <p:grpSp>
        <p:nvGrpSpPr>
          <p:cNvPr id="83" name="Group 82"/>
          <p:cNvGrpSpPr/>
          <p:nvPr/>
        </p:nvGrpSpPr>
        <p:grpSpPr>
          <a:xfrm>
            <a:off x="6334450" y="6079659"/>
            <a:ext cx="466794" cy="283927"/>
            <a:chOff x="253196" y="1777225"/>
            <a:chExt cx="466794" cy="283927"/>
          </a:xfrm>
        </p:grpSpPr>
        <p:sp>
          <p:nvSpPr>
            <p:cNvPr id="87" name="Rectangle 86"/>
            <p:cNvSpPr/>
            <p:nvPr/>
          </p:nvSpPr>
          <p:spPr>
            <a:xfrm>
              <a:off x="253196" y="1777225"/>
              <a:ext cx="447890" cy="283927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253196" y="1777225"/>
              <a:ext cx="466794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IN" sz="1200" dirty="0" smtClean="0">
                  <a:solidFill>
                    <a:schemeClr val="bg1"/>
                  </a:solidFill>
                  <a:latin typeface="Century Gothic" panose="020B0502020202020204" pitchFamily="34" charset="0"/>
                </a:rPr>
                <a:t>End</a:t>
              </a:r>
              <a:endParaRPr lang="en-IN" sz="1200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</p:grpSp>
      <p:cxnSp>
        <p:nvCxnSpPr>
          <p:cNvPr id="93" name="Straight Connector 92"/>
          <p:cNvCxnSpPr>
            <a:stCxn id="120" idx="2"/>
            <a:endCxn id="77" idx="0"/>
          </p:cNvCxnSpPr>
          <p:nvPr/>
        </p:nvCxnSpPr>
        <p:spPr>
          <a:xfrm>
            <a:off x="3046733" y="4700852"/>
            <a:ext cx="8556" cy="1378807"/>
          </a:xfrm>
          <a:prstGeom prst="line">
            <a:avLst/>
          </a:prstGeom>
          <a:ln w="38100">
            <a:solidFill>
              <a:schemeClr val="accent2"/>
            </a:solidFill>
            <a:prstDash val="sysDot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4" name="Straight Connector 93"/>
          <p:cNvCxnSpPr>
            <a:stCxn id="112" idx="2"/>
            <a:endCxn id="81" idx="0"/>
          </p:cNvCxnSpPr>
          <p:nvPr/>
        </p:nvCxnSpPr>
        <p:spPr>
          <a:xfrm flipH="1">
            <a:off x="4792591" y="5746317"/>
            <a:ext cx="1048" cy="333342"/>
          </a:xfrm>
          <a:prstGeom prst="line">
            <a:avLst/>
          </a:prstGeom>
          <a:ln w="38100">
            <a:solidFill>
              <a:schemeClr val="accent1"/>
            </a:solidFill>
            <a:prstDash val="sysDot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5" name="Straight Connector 94"/>
          <p:cNvCxnSpPr>
            <a:stCxn id="99" idx="2"/>
            <a:endCxn id="92" idx="0"/>
          </p:cNvCxnSpPr>
          <p:nvPr/>
        </p:nvCxnSpPr>
        <p:spPr>
          <a:xfrm>
            <a:off x="6548101" y="4636249"/>
            <a:ext cx="19746" cy="1443410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prstDash val="sysDot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101" name="Picture 10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91076">
            <a:off x="5918684" y="2146887"/>
            <a:ext cx="266996" cy="266996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1161962" y="3441700"/>
            <a:ext cx="7124353" cy="0"/>
          </a:xfrm>
          <a:prstGeom prst="line">
            <a:avLst/>
          </a:prstGeom>
          <a:ln w="19050" cap="rnd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/>
          <p:nvPr/>
        </p:nvCxnSpPr>
        <p:spPr>
          <a:xfrm>
            <a:off x="2319616" y="5892800"/>
            <a:ext cx="4981710" cy="0"/>
          </a:xfrm>
          <a:prstGeom prst="line">
            <a:avLst/>
          </a:prstGeom>
          <a:ln w="19050" cap="rnd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/>
          <p:cNvCxnSpPr/>
          <p:nvPr/>
        </p:nvCxnSpPr>
        <p:spPr>
          <a:xfrm>
            <a:off x="2319616" y="1854200"/>
            <a:ext cx="4981710" cy="0"/>
          </a:xfrm>
          <a:prstGeom prst="line">
            <a:avLst/>
          </a:prstGeom>
          <a:ln w="19050" cap="rnd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/>
          <p:cNvSpPr txBox="1"/>
          <p:nvPr/>
        </p:nvSpPr>
        <p:spPr>
          <a:xfrm>
            <a:off x="1161962" y="1943410"/>
            <a:ext cx="753732" cy="132343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IN" sz="8000" dirty="0" smtClean="0">
                <a:solidFill>
                  <a:srgbClr val="00B050"/>
                </a:solidFill>
                <a:latin typeface="Century Gothic" panose="020B0502020202020204" pitchFamily="34" charset="0"/>
              </a:rPr>
              <a:t>1</a:t>
            </a:r>
            <a:endParaRPr lang="en-IN" sz="8000" dirty="0">
              <a:solidFill>
                <a:srgbClr val="00B050"/>
              </a:solidFill>
              <a:latin typeface="Century Gothic" panose="020B0502020202020204" pitchFamily="34" charset="0"/>
            </a:endParaRPr>
          </a:p>
        </p:txBody>
      </p:sp>
      <p:sp>
        <p:nvSpPr>
          <p:cNvPr id="124" name="TextBox 123"/>
          <p:cNvSpPr txBox="1"/>
          <p:nvPr/>
        </p:nvSpPr>
        <p:spPr>
          <a:xfrm>
            <a:off x="1161962" y="3930406"/>
            <a:ext cx="753732" cy="132343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IN" sz="8000" dirty="0" smtClean="0">
                <a:solidFill>
                  <a:srgbClr val="00B050"/>
                </a:solidFill>
                <a:latin typeface="Century Gothic" panose="020B0502020202020204" pitchFamily="34" charset="0"/>
              </a:rPr>
              <a:t>2</a:t>
            </a:r>
            <a:endParaRPr lang="en-IN" sz="8000" dirty="0">
              <a:solidFill>
                <a:srgbClr val="00B050"/>
              </a:solidFill>
              <a:latin typeface="Century Gothic" panose="020B0502020202020204" pitchFamily="34" charset="0"/>
            </a:endParaRPr>
          </a:p>
        </p:txBody>
      </p:sp>
      <p:cxnSp>
        <p:nvCxnSpPr>
          <p:cNvPr id="127" name="Straight Connector 126"/>
          <p:cNvCxnSpPr/>
          <p:nvPr/>
        </p:nvCxnSpPr>
        <p:spPr>
          <a:xfrm flipH="1">
            <a:off x="3666597" y="2307413"/>
            <a:ext cx="496006" cy="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45" name="Rectangle 144"/>
          <p:cNvSpPr/>
          <p:nvPr/>
        </p:nvSpPr>
        <p:spPr>
          <a:xfrm>
            <a:off x="2530779" y="2044828"/>
            <a:ext cx="1141526" cy="507345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46" name="TextBox 145"/>
          <p:cNvSpPr txBox="1"/>
          <p:nvPr/>
        </p:nvSpPr>
        <p:spPr>
          <a:xfrm>
            <a:off x="2814868" y="2152580"/>
            <a:ext cx="524503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IN" sz="12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Help</a:t>
            </a:r>
            <a:endParaRPr lang="en-IN" sz="12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761446" y="2503797"/>
            <a:ext cx="569387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IN" sz="1200" dirty="0" smtClean="0">
                <a:solidFill>
                  <a:srgbClr val="00B050"/>
                </a:solidFill>
                <a:latin typeface="Century Gothic" panose="020B0502020202020204" pitchFamily="34" charset="0"/>
              </a:rPr>
              <a:t>Level</a:t>
            </a:r>
            <a:endParaRPr lang="en-IN" sz="1200" dirty="0">
              <a:solidFill>
                <a:srgbClr val="00B050"/>
              </a:solidFill>
              <a:latin typeface="Century Gothic" panose="020B0502020202020204" pitchFamily="34" charset="0"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761446" y="4477793"/>
            <a:ext cx="569387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IN" sz="1200" dirty="0" smtClean="0">
                <a:solidFill>
                  <a:srgbClr val="00B050"/>
                </a:solidFill>
                <a:latin typeface="Century Gothic" panose="020B0502020202020204" pitchFamily="34" charset="0"/>
              </a:rPr>
              <a:t>Level</a:t>
            </a:r>
            <a:endParaRPr lang="en-IN" sz="1200" dirty="0">
              <a:solidFill>
                <a:srgbClr val="00B050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4927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3730</TotalTime>
  <Words>551</Words>
  <Application>Microsoft Office PowerPoint</Application>
  <PresentationFormat>On-screen Show (4:3)</PresentationFormat>
  <Paragraphs>162</Paragraphs>
  <Slides>41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8" baseType="lpstr">
      <vt:lpstr>Adobe Hebrew</vt:lpstr>
      <vt:lpstr>Arial</vt:lpstr>
      <vt:lpstr>Calibri</vt:lpstr>
      <vt:lpstr>Calibri Light</vt:lpstr>
      <vt:lpstr>Century Gothic</vt:lpstr>
      <vt:lpstr>Century Schoolbook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naveen rawat</dc:creator>
  <cp:lastModifiedBy>naveen rawat</cp:lastModifiedBy>
  <cp:revision>455</cp:revision>
  <dcterms:created xsi:type="dcterms:W3CDTF">2014-09-17T17:05:07Z</dcterms:created>
  <dcterms:modified xsi:type="dcterms:W3CDTF">2014-11-29T11:20:09Z</dcterms:modified>
</cp:coreProperties>
</file>